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5143500" cx="9144000"/>
  <p:notesSz cx="6858000" cy="9144000"/>
  <p:embeddedFontLst>
    <p:embeddedFont>
      <p:font typeface="Inter"/>
      <p:regular r:id="rId43"/>
      <p:bold r:id="rId44"/>
    </p:embeddedFont>
    <p:embeddedFont>
      <p:font typeface="Bitter"/>
      <p:regular r:id="rId45"/>
      <p:bold r:id="rId46"/>
      <p:italic r:id="rId47"/>
      <p:boldItalic r:id="rId48"/>
    </p:embeddedFont>
    <p:embeddedFont>
      <p:font typeface="Inter-Regular"/>
      <p:regular r:id="rId49"/>
      <p:bold r:id="rId50"/>
    </p:embeddedFont>
    <p:embeddedFont>
      <p:font typeface="Open Sans Light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CD6CEC0-F216-4CA5-8242-E318E8A4FA82}">
  <a:tblStyle styleId="{5CD6CEC0-F216-4CA5-8242-E318E8A4FA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Inter-bold.fntdata"/><Relationship Id="rId43" Type="http://schemas.openxmlformats.org/officeDocument/2006/relationships/font" Target="fonts/Inter-regular.fntdata"/><Relationship Id="rId46" Type="http://schemas.openxmlformats.org/officeDocument/2006/relationships/font" Target="fonts/Bitter-bold.fntdata"/><Relationship Id="rId45" Type="http://schemas.openxmlformats.org/officeDocument/2006/relationships/font" Target="fonts/Bitter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itter-boldItalic.fntdata"/><Relationship Id="rId47" Type="http://schemas.openxmlformats.org/officeDocument/2006/relationships/font" Target="fonts/Bitter-italic.fntdata"/><Relationship Id="rId49" Type="http://schemas.openxmlformats.org/officeDocument/2006/relationships/font" Target="fonts/Inter-Regula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OpenSansLight-regular.fntdata"/><Relationship Id="rId50" Type="http://schemas.openxmlformats.org/officeDocument/2006/relationships/font" Target="fonts/Inter-Regular-bold.fntdata"/><Relationship Id="rId53" Type="http://schemas.openxmlformats.org/officeDocument/2006/relationships/font" Target="fonts/OpenSansLight-italic.fntdata"/><Relationship Id="rId52" Type="http://schemas.openxmlformats.org/officeDocument/2006/relationships/font" Target="fonts/OpenSansLigh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OpenSansLigh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0d2666f43_2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0d2666f43_2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ee53c67259_1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ee53c67259_1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我从交付团队转到了咨询团队，需要不断地扩大广度。便开始强迫自己去保持每日代码提交。现在，我发现接触了大量的团队之后，我的技术成长更快了。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e53c67259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ee53c67259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cb0f80a8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cb0f80a8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左边是我</a:t>
            </a:r>
            <a:r>
              <a:rPr lang="zh-CN"/>
              <a:t>总结的一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ee7455dc9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ee7455dc9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eeb6aed091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eeb6aed091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ee7455dc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ee7455dc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技术发展很快，一直在变化，要赶上节奏，需要不断地进行平衡。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cb0f80a884_0_8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cb0f80a884_0_8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跨域不同的</a:t>
            </a:r>
            <a:r>
              <a:rPr lang="zh-CN"/>
              <a:t>领域经常可以获得不同的洞见。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ee53c67259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ee53c67259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cb0f80a884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cb0f80a884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eeb6aed091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eeb6aed091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e53c67259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ee53c67259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ee53c67259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ee53c67259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cb0f80a884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cb0f80a884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ee53c67259_1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ee53c67259_1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ee53c67259_1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ee53c67259_1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ee53c67259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ee53c67259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ee53c67259_1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ee53c67259_1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ee53c67259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ee53c67259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ee53c67259_1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ee53c67259_1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ee53c67259_1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ee53c67259_1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ee53c67259_1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ee53c67259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ee53c67259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ee53c67259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cb0f80a884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cb0f80a884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ee7455dc9c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ee7455dc9c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ee53c67259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ee53c67259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ee53c67259_1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ee53c67259_1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eeb6aed091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eeb6aed091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ee53c67259_1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ee53c67259_1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cb0f80a884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cb0f80a884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ee53c67259_1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ee53c67259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e53c6725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ee53c6725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eb6aed09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eb6aed0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e53c67259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e53c67259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d51b45b4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d51b45b4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如</a:t>
            </a:r>
            <a:r>
              <a:rPr lang="zh-CN"/>
              <a:t>专项团队 -&gt;</a:t>
            </a:r>
            <a:r>
              <a:rPr lang="zh-CN"/>
              <a:t> 2012 </a:t>
            </a:r>
            <a:r>
              <a:rPr lang="zh-CN"/>
              <a:t>相关实验室、赋能 -&gt; 软件教练，产品导向 -&gt; 日常团队，平台团队 -&gt; 云龙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ee53c67259_1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ee53c67259_1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d51b45b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ed51b45b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我</a:t>
            </a:r>
            <a:r>
              <a:rPr lang="zh-CN"/>
              <a:t>成为了很多项目的架构师，但是我并不是想成为架构师，只是因为有趣。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accen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69000" y="365700"/>
            <a:ext cx="8463300" cy="1723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oto Serif SC"/>
              <a:buNone/>
              <a:defRPr b="0" sz="4400">
                <a:solidFill>
                  <a:srgbClr val="FFFFFF"/>
                </a:solidFill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69000" y="2257425"/>
            <a:ext cx="84633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oto Sans SC"/>
              <a:buNone/>
              <a:defRPr b="1" sz="2200">
                <a:solidFill>
                  <a:schemeClr val="accent2"/>
                </a:solidFill>
                <a:latin typeface="Noto Sans SC"/>
                <a:ea typeface="Noto Sans SC"/>
                <a:cs typeface="Noto Sans SC"/>
                <a:sym typeface="Noto Sans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8996" y="4291547"/>
            <a:ext cx="1583782" cy="25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 b="0"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column content">
  <p:cSld name="ONE_COLUMN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4" name="Google Shape;54;p12"/>
          <p:cNvSpPr txBox="1"/>
          <p:nvPr>
            <p:ph type="title"/>
          </p:nvPr>
        </p:nvSpPr>
        <p:spPr>
          <a:xfrm>
            <a:off x="369000" y="365700"/>
            <a:ext cx="3836700" cy="96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 b="0"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" name="Google Shape;55;p12"/>
          <p:cNvSpPr txBox="1"/>
          <p:nvPr>
            <p:ph idx="1" type="body"/>
          </p:nvPr>
        </p:nvSpPr>
        <p:spPr>
          <a:xfrm>
            <a:off x="369000" y="1754875"/>
            <a:ext cx="3834300" cy="302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oto Sans SC"/>
              <a:buChar char="●"/>
              <a:defRPr sz="1600">
                <a:latin typeface="Noto Sans SC"/>
                <a:ea typeface="Noto Sans SC"/>
                <a:cs typeface="Noto Sans SC"/>
                <a:sym typeface="Noto Sans SC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sp>
        <p:nvSpPr>
          <p:cNvPr id="56" name="Google Shape;56;p12"/>
          <p:cNvSpPr txBox="1"/>
          <p:nvPr>
            <p:ph idx="2" type="subTitle"/>
          </p:nvPr>
        </p:nvSpPr>
        <p:spPr>
          <a:xfrm>
            <a:off x="371469" y="1251075"/>
            <a:ext cx="38343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oto Sans SC"/>
              <a:buNone/>
              <a:defRPr b="1" sz="1600">
                <a:latin typeface="Noto Sans SC"/>
                <a:ea typeface="Noto Sans SC"/>
                <a:cs typeface="Noto Sans SC"/>
                <a:sym typeface="Noto Sans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split">
  <p:cSld name="ONE_COLUMN_TEXT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9" name="Google Shape;59;p13"/>
          <p:cNvSpPr txBox="1"/>
          <p:nvPr>
            <p:ph type="title"/>
          </p:nvPr>
        </p:nvSpPr>
        <p:spPr>
          <a:xfrm>
            <a:off x="369000" y="365700"/>
            <a:ext cx="3836700" cy="96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 b="0"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369000" y="1754875"/>
            <a:ext cx="3834300" cy="302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oto Sans SC"/>
              <a:buChar char="●"/>
              <a:defRPr sz="1600">
                <a:latin typeface="Noto Sans SC"/>
                <a:ea typeface="Noto Sans SC"/>
                <a:cs typeface="Noto Sans SC"/>
                <a:sym typeface="Noto Sans SC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2" type="subTitle"/>
          </p:nvPr>
        </p:nvSpPr>
        <p:spPr>
          <a:xfrm>
            <a:off x="371469" y="1251075"/>
            <a:ext cx="38343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C"/>
              <a:buNone/>
              <a:defRPr b="1" sz="160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3" type="body"/>
          </p:nvPr>
        </p:nvSpPr>
        <p:spPr>
          <a:xfrm>
            <a:off x="4940700" y="1331700"/>
            <a:ext cx="3834300" cy="2480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oto Sans SC"/>
              <a:buChar char="●"/>
              <a:defRPr sz="1600">
                <a:latin typeface="Noto Sans SC"/>
                <a:ea typeface="Noto Sans SC"/>
                <a:cs typeface="Noto Sans SC"/>
                <a:sym typeface="Noto Sans SC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69000" y="365700"/>
            <a:ext cx="6367800" cy="441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b="0" sz="3200"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100"/>
              <a:buFont typeface="Noto Serif SC"/>
              <a:buNone/>
              <a:defRPr sz="4100"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100"/>
              <a:buFont typeface="Noto Serif SC"/>
              <a:buNone/>
              <a:defRPr sz="4100"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100"/>
              <a:buFont typeface="Noto Serif SC"/>
              <a:buNone/>
              <a:defRPr sz="4100"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100"/>
              <a:buFont typeface="Noto Serif SC"/>
              <a:buNone/>
              <a:defRPr sz="4100"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100"/>
              <a:buFont typeface="Noto Serif SC"/>
              <a:buNone/>
              <a:defRPr sz="4100"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100"/>
              <a:buFont typeface="Noto Serif SC"/>
              <a:buNone/>
              <a:defRPr sz="4100"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100"/>
              <a:buFont typeface="Noto Serif SC"/>
              <a:buNone/>
              <a:defRPr sz="4100"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100"/>
              <a:buFont typeface="Noto Serif SC"/>
              <a:buNone/>
              <a:defRPr sz="4100"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hasCustomPrompt="1" type="title"/>
          </p:nvPr>
        </p:nvSpPr>
        <p:spPr>
          <a:xfrm>
            <a:off x="4938300" y="1106125"/>
            <a:ext cx="3836700" cy="196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4938300" y="3152225"/>
            <a:ext cx="3836700" cy="130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Font typeface="Noto Sans SC"/>
              <a:buChar char="●"/>
              <a:defRPr b="1" sz="2200">
                <a:latin typeface="Noto Sans SC"/>
                <a:ea typeface="Noto Sans SC"/>
                <a:cs typeface="Noto Sans SC"/>
                <a:sym typeface="Noto Sans SC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>
                <a:latin typeface="Noto Sans SC"/>
                <a:ea typeface="Noto Sans SC"/>
                <a:cs typeface="Noto Sans SC"/>
                <a:sym typeface="Noto Sans SC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>
                <a:latin typeface="Noto Sans SC"/>
                <a:ea typeface="Noto Sans SC"/>
                <a:cs typeface="Noto Sans SC"/>
                <a:sym typeface="Noto Sans SC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>
                <a:latin typeface="Noto Sans SC"/>
                <a:ea typeface="Noto Sans SC"/>
                <a:cs typeface="Noto Sans SC"/>
                <a:sym typeface="Noto Sans SC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>
                <a:latin typeface="Noto Sans SC"/>
                <a:ea typeface="Noto Sans SC"/>
                <a:cs typeface="Noto Sans SC"/>
                <a:sym typeface="Noto Sans SC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>
                <a:latin typeface="Noto Sans SC"/>
                <a:ea typeface="Noto Sans SC"/>
                <a:cs typeface="Noto Sans SC"/>
                <a:sym typeface="Noto Sans SC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>
                <a:latin typeface="Noto Sans SC"/>
                <a:ea typeface="Noto Sans SC"/>
                <a:cs typeface="Noto Sans SC"/>
                <a:sym typeface="Noto Sans SC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>
                <a:latin typeface="Noto Sans SC"/>
                <a:ea typeface="Noto Sans SC"/>
                <a:cs typeface="Noto Sans SC"/>
                <a:sym typeface="Noto Sans SC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rmAutofit/>
          </a:bodyPr>
          <a:lstStyle>
            <a:lvl1pPr indent="0" lvl="0" marL="0" rtl="0" algn="r">
              <a:buClr>
                <a:srgbClr val="666666"/>
              </a:buClr>
              <a:buSzPts val="800"/>
              <a:buFont typeface="Open Sans"/>
              <a:buNone/>
              <a:defRPr/>
            </a:lvl1pPr>
            <a:lvl2pPr indent="0" lvl="1" marL="0" rtl="0" algn="r">
              <a:buClr>
                <a:srgbClr val="666666"/>
              </a:buClr>
              <a:buSzPts val="800"/>
              <a:buFont typeface="Open Sans"/>
              <a:buNone/>
              <a:defRPr/>
            </a:lvl2pPr>
            <a:lvl3pPr indent="0" lvl="2" marL="0" rtl="0" algn="r">
              <a:buClr>
                <a:srgbClr val="666666"/>
              </a:buClr>
              <a:buSzPts val="800"/>
              <a:buFont typeface="Open Sans"/>
              <a:buNone/>
              <a:defRPr/>
            </a:lvl3pPr>
            <a:lvl4pPr indent="0" lvl="3" marL="0" rtl="0" algn="r">
              <a:buClr>
                <a:srgbClr val="666666"/>
              </a:buClr>
              <a:buSzPts val="800"/>
              <a:buFont typeface="Open Sans"/>
              <a:buNone/>
              <a:defRPr/>
            </a:lvl4pPr>
            <a:lvl5pPr indent="0" lvl="4" marL="0" rtl="0" algn="r">
              <a:buClr>
                <a:srgbClr val="666666"/>
              </a:buClr>
              <a:buSzPts val="800"/>
              <a:buFont typeface="Open Sans"/>
              <a:buNone/>
              <a:defRPr/>
            </a:lvl5pPr>
            <a:lvl6pPr indent="0" lvl="5" marL="0" rtl="0" algn="r">
              <a:buClr>
                <a:srgbClr val="666666"/>
              </a:buClr>
              <a:buSzPts val="800"/>
              <a:buFont typeface="Open Sans"/>
              <a:buNone/>
              <a:defRPr/>
            </a:lvl6pPr>
            <a:lvl7pPr indent="0" lvl="6" marL="0" rtl="0" algn="r">
              <a:buClr>
                <a:srgbClr val="666666"/>
              </a:buClr>
              <a:buSzPts val="800"/>
              <a:buFont typeface="Open Sans"/>
              <a:buNone/>
              <a:defRPr/>
            </a:lvl7pPr>
            <a:lvl8pPr indent="0" lvl="7" marL="0" rtl="0" algn="r">
              <a:buClr>
                <a:srgbClr val="666666"/>
              </a:buClr>
              <a:buSzPts val="800"/>
              <a:buFont typeface="Open Sans"/>
              <a:buNone/>
              <a:defRPr/>
            </a:lvl8pPr>
            <a:lvl9pPr indent="0" lvl="8" marL="0" rtl="0" algn="r">
              <a:buClr>
                <a:srgbClr val="666666"/>
              </a:buClr>
              <a:buSzPts val="800"/>
              <a:buFont typeface="Open Sans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parator">
  <p:cSld name="TITLE_2">
    <p:bg>
      <p:bgPr>
        <a:solidFill>
          <a:schemeClr val="accent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ctrTitle"/>
          </p:nvPr>
        </p:nvSpPr>
        <p:spPr>
          <a:xfrm>
            <a:off x="369000" y="365700"/>
            <a:ext cx="8463300" cy="392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Noto Serif SC"/>
              <a:buNone/>
              <a:defRPr b="0" sz="3200">
                <a:solidFill>
                  <a:schemeClr val="lt2"/>
                </a:solidFill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Font typeface="Noto Serif SC"/>
              <a:buNone/>
              <a:defRPr sz="5200"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8996" y="4291547"/>
            <a:ext cx="1583782" cy="25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rtnership logo">
  <p:cSld name="TITLE_1">
    <p:bg>
      <p:bgPr>
        <a:solidFill>
          <a:srgbClr val="FFFFFF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ctrTitle"/>
          </p:nvPr>
        </p:nvSpPr>
        <p:spPr>
          <a:xfrm>
            <a:off x="369000" y="1289125"/>
            <a:ext cx="3984600" cy="2007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erif SC"/>
              <a:buNone/>
              <a:defRPr b="0" sz="3200">
                <a:solidFill>
                  <a:srgbClr val="000000"/>
                </a:solidFill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" type="subTitle"/>
          </p:nvPr>
        </p:nvSpPr>
        <p:spPr>
          <a:xfrm>
            <a:off x="369000" y="3476925"/>
            <a:ext cx="40773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C"/>
              <a:buNone/>
              <a:defRPr b="1" sz="200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C"/>
              <a:buNone/>
              <a:defRPr b="1" sz="2800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22" name="Google Shape;2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9000" y="365703"/>
            <a:ext cx="1583820" cy="25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rtnership logo title only">
  <p:cSld name="TITLE_1_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ctrTitle"/>
          </p:nvPr>
        </p:nvSpPr>
        <p:spPr>
          <a:xfrm>
            <a:off x="369000" y="1289125"/>
            <a:ext cx="3986700" cy="309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erif SC"/>
              <a:buNone/>
              <a:defRPr b="0" sz="3200">
                <a:solidFill>
                  <a:srgbClr val="000000"/>
                </a:solidFill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Font typeface="Noto Serif SC"/>
              <a:buNone/>
              <a:defRPr sz="3200"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9000" y="365703"/>
            <a:ext cx="1583820" cy="25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image">
  <p:cSld name="CUSTOM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4938300" y="365700"/>
            <a:ext cx="3836700" cy="3716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 b="0"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/>
          </a:p>
        </p:txBody>
      </p:sp>
      <p:sp>
        <p:nvSpPr>
          <p:cNvPr id="30" name="Google Shape;30;p6"/>
          <p:cNvSpPr txBox="1"/>
          <p:nvPr>
            <p:ph idx="1" type="subTitle"/>
          </p:nvPr>
        </p:nvSpPr>
        <p:spPr>
          <a:xfrm>
            <a:off x="4938300" y="4351200"/>
            <a:ext cx="38367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C"/>
              <a:buNone/>
              <a:defRPr b="1" sz="160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69000" y="2150850"/>
            <a:ext cx="8406000" cy="841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Noto Serif SC"/>
              <a:buNone/>
              <a:defRPr b="0" sz="3600"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Noto Serif SC"/>
              <a:buNone/>
              <a:defRPr sz="3600"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Noto Serif SC"/>
              <a:buNone/>
              <a:defRPr sz="3600"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Noto Serif SC"/>
              <a:buNone/>
              <a:defRPr sz="3600"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Noto Serif SC"/>
              <a:buNone/>
              <a:defRPr sz="3600"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Noto Serif SC"/>
              <a:buNone/>
              <a:defRPr sz="3600"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Noto Serif SC"/>
              <a:buNone/>
              <a:defRPr sz="3600"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Noto Serif SC"/>
              <a:buNone/>
              <a:defRPr sz="3600"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Noto Serif SC"/>
              <a:buNone/>
              <a:defRPr sz="3600"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 b="0"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" type="body"/>
          </p:nvPr>
        </p:nvSpPr>
        <p:spPr>
          <a:xfrm>
            <a:off x="369000" y="1361400"/>
            <a:ext cx="8406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Noto Sans SC"/>
              <a:buChar char="●"/>
              <a:defRPr sz="1600">
                <a:latin typeface="Noto Sans SC"/>
                <a:ea typeface="Noto Sans SC"/>
                <a:cs typeface="Noto Sans SC"/>
                <a:sym typeface="Noto Sans SC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8" name="Google Shape;38;p8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C"/>
              <a:buNone/>
              <a:defRPr b="1" sz="160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3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 b="0"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>
                <a:latin typeface="Noto Serif SC"/>
                <a:ea typeface="Noto Serif SC"/>
                <a:cs typeface="Noto Serif SC"/>
                <a:sym typeface="Noto Serif SC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" type="body"/>
          </p:nvPr>
        </p:nvSpPr>
        <p:spPr>
          <a:xfrm>
            <a:off x="369000" y="1065700"/>
            <a:ext cx="8406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oto Sans SC"/>
              <a:buChar char="●"/>
              <a:defRPr sz="1600">
                <a:latin typeface="Noto Sans SC"/>
                <a:ea typeface="Noto Sans SC"/>
                <a:cs typeface="Noto Sans SC"/>
                <a:sym typeface="Noto Sans SC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74450" y="1361400"/>
            <a:ext cx="3999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Noto Sans SC"/>
              <a:buChar char="●"/>
              <a:defRPr>
                <a:latin typeface="Noto Sans SC"/>
                <a:ea typeface="Noto Sans SC"/>
                <a:cs typeface="Noto Sans SC"/>
                <a:sym typeface="Noto Sans SC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2" type="body"/>
          </p:nvPr>
        </p:nvSpPr>
        <p:spPr>
          <a:xfrm>
            <a:off x="4800925" y="1361400"/>
            <a:ext cx="3999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oto Sans SC"/>
              <a:buChar char="●"/>
              <a:defRPr>
                <a:latin typeface="Noto Sans SC"/>
                <a:ea typeface="Noto Sans SC"/>
                <a:cs typeface="Noto Sans SC"/>
                <a:sym typeface="Noto Sans SC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●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○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Char char="■"/>
              <a:defRPr sz="1200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type="title"/>
          </p:nvPr>
        </p:nvSpPr>
        <p:spPr>
          <a:xfrm>
            <a:off x="369000" y="365700"/>
            <a:ext cx="84633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Noto Serif SC"/>
              <a:buNone/>
              <a:defRPr b="0">
                <a:latin typeface="Noto Serif SC"/>
                <a:ea typeface="Noto Serif SC"/>
                <a:cs typeface="Noto Serif SC"/>
                <a:sym typeface="Noto Serif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8" name="Google Shape;48;p10"/>
          <p:cNvSpPr txBox="1"/>
          <p:nvPr>
            <p:ph idx="3" type="subTitle"/>
          </p:nvPr>
        </p:nvSpPr>
        <p:spPr>
          <a:xfrm>
            <a:off x="374450" y="857600"/>
            <a:ext cx="84633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C"/>
              <a:buNone/>
              <a:defRPr b="1" sz="1600">
                <a:solidFill>
                  <a:srgbClr val="000000"/>
                </a:solidFill>
                <a:latin typeface="Noto Sans SC"/>
                <a:ea typeface="Noto Sans SC"/>
                <a:cs typeface="Noto Sans SC"/>
                <a:sym typeface="Noto Sans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oto Sans SC"/>
              <a:buNone/>
              <a:defRPr b="1">
                <a:latin typeface="Noto Sans SC"/>
                <a:ea typeface="Noto Sans SC"/>
                <a:cs typeface="Noto Sans SC"/>
                <a:sym typeface="Noto Sans SC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69000" y="365700"/>
            <a:ext cx="8463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itter"/>
              <a:buNone/>
              <a:defRPr b="1" sz="280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69000" y="1361400"/>
            <a:ext cx="8406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Inter"/>
              <a:buChar char="●"/>
              <a:defRPr sz="16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 algn="r">
              <a:buNone/>
              <a:defRPr sz="800">
                <a:solidFill>
                  <a:srgbClr val="999999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/>
          </a:p>
        </p:txBody>
      </p:sp>
      <p:sp>
        <p:nvSpPr>
          <p:cNvPr id="9" name="Google Shape;9;p1"/>
          <p:cNvSpPr txBox="1"/>
          <p:nvPr/>
        </p:nvSpPr>
        <p:spPr>
          <a:xfrm>
            <a:off x="368524" y="4759718"/>
            <a:ext cx="39378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i="0" lang="zh-CN" sz="600" u="none" cap="none" strike="noStrike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© </a:t>
            </a:r>
            <a:r>
              <a:rPr lang="zh-CN" sz="600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2021 </a:t>
            </a:r>
            <a:r>
              <a:rPr i="0" lang="zh-CN" sz="600" u="none" cap="none" strike="noStrike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Thought</a:t>
            </a:r>
            <a:r>
              <a:rPr lang="zh-CN" sz="600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w</a:t>
            </a:r>
            <a:r>
              <a:rPr i="0" lang="zh-CN" sz="600" u="none" cap="none" strike="noStrike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orks </a:t>
            </a:r>
            <a:endParaRPr i="0" sz="600" u="none" cap="none" strike="noStrike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32">
          <p15:clr>
            <a:srgbClr val="EA4335"/>
          </p15:clr>
        </p15:guide>
        <p15:guide id="2" orient="horz" pos="230">
          <p15:clr>
            <a:srgbClr val="EA4335"/>
          </p15:clr>
        </p15:guide>
        <p15:guide id="3" orient="horz" pos="3010">
          <p15:clr>
            <a:srgbClr val="EA4335"/>
          </p15:clr>
        </p15:guide>
        <p15:guide id="4" pos="552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9.png"/><Relationship Id="rId5" Type="http://schemas.openxmlformats.org/officeDocument/2006/relationships/image" Target="../media/image3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Relationship Id="rId6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phodal.com/blog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Relationship Id="rId4" Type="http://schemas.openxmlformats.org/officeDocument/2006/relationships/image" Target="../media/image3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4.png"/><Relationship Id="rId4" Type="http://schemas.openxmlformats.org/officeDocument/2006/relationships/image" Target="../media/image3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geohot/qira" TargetMode="External"/><Relationship Id="rId10" Type="http://schemas.openxmlformats.org/officeDocument/2006/relationships/hyperlink" Target="http://rr-project.org/" TargetMode="External"/><Relationship Id="rId13" Type="http://schemas.openxmlformats.org/officeDocument/2006/relationships/hyperlink" Target="https://undo.io/solutions/products/udb/" TargetMode="External"/><Relationship Id="rId12" Type="http://schemas.openxmlformats.org/officeDocument/2006/relationships/hyperlink" Target="https://github.com/geohot/qira" TargetMode="External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sdn.microsoft.com/en-us/library/dd264915.aspx" TargetMode="External"/><Relationship Id="rId4" Type="http://schemas.openxmlformats.org/officeDocument/2006/relationships/hyperlink" Target="https://www.gnu.org/software/gdb/news/reversible.html" TargetMode="External"/><Relationship Id="rId9" Type="http://schemas.openxmlformats.org/officeDocument/2006/relationships/hyperlink" Target="http://rr-project.org/" TargetMode="External"/><Relationship Id="rId15" Type="http://schemas.openxmlformats.org/officeDocument/2006/relationships/hyperlink" Target="https://wallabyjs.com" TargetMode="External"/><Relationship Id="rId14" Type="http://schemas.openxmlformats.org/officeDocument/2006/relationships/hyperlink" Target="https://undo.io/solutions/products/udb/" TargetMode="External"/><Relationship Id="rId16" Type="http://schemas.openxmlformats.org/officeDocument/2006/relationships/hyperlink" Target="https://wallabyjs.com" TargetMode="External"/><Relationship Id="rId5" Type="http://schemas.openxmlformats.org/officeDocument/2006/relationships/hyperlink" Target="https://chrononsystems.com/what-is-chronon/faq" TargetMode="External"/><Relationship Id="rId6" Type="http://schemas.openxmlformats.org/officeDocument/2006/relationships/hyperlink" Target="https://revdebug.com/" TargetMode="External"/><Relationship Id="rId7" Type="http://schemas.openxmlformats.org/officeDocument/2006/relationships/hyperlink" Target="https://www.microsoft.com/en-us/research/project/javascript-time-travel-debugger/" TargetMode="External"/><Relationship Id="rId8" Type="http://schemas.openxmlformats.org/officeDocument/2006/relationships/hyperlink" Target="https://link.zhihu.com/?target=https%3A//developer.mozilla.org/en-US/docs/Mozilla/Projects/WebReplay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3.png"/><Relationship Id="rId4" Type="http://schemas.openxmlformats.org/officeDocument/2006/relationships/image" Target="../media/image29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ts.plus/cloud-dev-define-develeoper/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ctrTitle"/>
          </p:nvPr>
        </p:nvSpPr>
        <p:spPr>
          <a:xfrm>
            <a:off x="369000" y="365700"/>
            <a:ext cx="8463300" cy="392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4800">
                <a:solidFill>
                  <a:schemeClr val="lt1"/>
                </a:solidFill>
              </a:rPr>
              <a:t>以兴趣驱动的技术提升</a:t>
            </a:r>
            <a:endParaRPr b="0" sz="4800">
              <a:solidFill>
                <a:schemeClr val="lt1"/>
              </a:solidFill>
              <a:latin typeface="Noto Serif SC"/>
              <a:ea typeface="Noto Serif SC"/>
              <a:cs typeface="Noto Serif SC"/>
              <a:sym typeface="Noto Serif SC"/>
            </a:endParaRPr>
          </a:p>
        </p:txBody>
      </p:sp>
      <p:sp>
        <p:nvSpPr>
          <p:cNvPr id="81" name="Google Shape;8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7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保持</a:t>
            </a:r>
            <a:r>
              <a:rPr lang="zh-CN"/>
              <a:t>编码：Tech@core</a:t>
            </a:r>
            <a:endParaRPr/>
          </a:p>
        </p:txBody>
      </p:sp>
      <p:sp>
        <p:nvSpPr>
          <p:cNvPr id="243" name="Google Shape;24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44" name="Google Shape;244;p27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CN" sz="1400">
                <a:latin typeface="Inter"/>
                <a:ea typeface="Inter"/>
                <a:cs typeface="Inter"/>
                <a:sym typeface="Inter"/>
              </a:rPr>
              <a:t>保持一定的深度，持续扩大广度。</a:t>
            </a:r>
            <a:endParaRPr/>
          </a:p>
        </p:txBody>
      </p:sp>
      <p:pic>
        <p:nvPicPr>
          <p:cNvPr id="245" name="Google Shape;2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3300" y="592900"/>
            <a:ext cx="2482474" cy="13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7"/>
          <p:cNvSpPr txBox="1"/>
          <p:nvPr/>
        </p:nvSpPr>
        <p:spPr>
          <a:xfrm>
            <a:off x="313525" y="1203625"/>
            <a:ext cx="534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以我为例（地点原因）： 产品导向团队 -&gt; 赋能团队（软件教练）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47" name="Google Shape;24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400" y="2160250"/>
            <a:ext cx="4242248" cy="212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7800" y="2224625"/>
            <a:ext cx="4117975" cy="2065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/>
          <p:nvPr/>
        </p:nvSpPr>
        <p:spPr>
          <a:xfrm>
            <a:off x="1218125" y="4413325"/>
            <a:ext cx="204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产品导向团队能力模型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0" name="Google Shape;250;p27"/>
          <p:cNvSpPr txBox="1"/>
          <p:nvPr/>
        </p:nvSpPr>
        <p:spPr>
          <a:xfrm>
            <a:off x="5958863" y="4413325"/>
            <a:ext cx="204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赋能</a:t>
            </a:r>
            <a:r>
              <a:rPr lang="zh-CN">
                <a:latin typeface="Inter"/>
                <a:ea typeface="Inter"/>
                <a:cs typeface="Inter"/>
                <a:sym typeface="Inter"/>
              </a:rPr>
              <a:t>团队能力模型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1" name="Google Shape;251;p27"/>
          <p:cNvSpPr/>
          <p:nvPr/>
        </p:nvSpPr>
        <p:spPr>
          <a:xfrm>
            <a:off x="4312075" y="2992663"/>
            <a:ext cx="368700" cy="400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8"/>
          <p:cNvSpPr txBox="1"/>
          <p:nvPr>
            <p:ph type="ctrTitle"/>
          </p:nvPr>
        </p:nvSpPr>
        <p:spPr>
          <a:xfrm>
            <a:off x="369000" y="365700"/>
            <a:ext cx="8463300" cy="392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提升模式</a:t>
            </a:r>
            <a:endParaRPr/>
          </a:p>
        </p:txBody>
      </p:sp>
      <p:sp>
        <p:nvSpPr>
          <p:cNvPr id="257" name="Google Shape;25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9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提升模式 1：多维度结合</a:t>
            </a:r>
            <a:endParaRPr/>
          </a:p>
        </p:txBody>
      </p:sp>
      <p:sp>
        <p:nvSpPr>
          <p:cNvPr id="263" name="Google Shape;26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64" name="Google Shape;264;p29"/>
          <p:cNvSpPr/>
          <p:nvPr/>
        </p:nvSpPr>
        <p:spPr>
          <a:xfrm>
            <a:off x="5594555" y="2520700"/>
            <a:ext cx="1047900" cy="104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技术诀窍</a:t>
            </a:r>
            <a:endParaRPr/>
          </a:p>
        </p:txBody>
      </p:sp>
      <p:sp>
        <p:nvSpPr>
          <p:cNvPr id="265" name="Google Shape;265;p29"/>
          <p:cNvSpPr/>
          <p:nvPr/>
        </p:nvSpPr>
        <p:spPr>
          <a:xfrm>
            <a:off x="6879432" y="2064462"/>
            <a:ext cx="743400" cy="71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/>
              <a:t>技术写作</a:t>
            </a:r>
            <a:endParaRPr sz="900"/>
          </a:p>
        </p:txBody>
      </p:sp>
      <p:sp>
        <p:nvSpPr>
          <p:cNvPr id="266" name="Google Shape;266;p29"/>
          <p:cNvSpPr/>
          <p:nvPr/>
        </p:nvSpPr>
        <p:spPr>
          <a:xfrm>
            <a:off x="6879480" y="3324933"/>
            <a:ext cx="743400" cy="71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/>
              <a:t>开源项目</a:t>
            </a:r>
            <a:endParaRPr sz="900"/>
          </a:p>
        </p:txBody>
      </p:sp>
      <p:sp>
        <p:nvSpPr>
          <p:cNvPr id="267" name="Google Shape;267;p29"/>
          <p:cNvSpPr/>
          <p:nvPr/>
        </p:nvSpPr>
        <p:spPr>
          <a:xfrm>
            <a:off x="4613906" y="3324940"/>
            <a:ext cx="743400" cy="71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/>
              <a:t>技术分享</a:t>
            </a:r>
            <a:endParaRPr sz="900"/>
          </a:p>
        </p:txBody>
      </p:sp>
      <p:sp>
        <p:nvSpPr>
          <p:cNvPr id="268" name="Google Shape;268;p29"/>
          <p:cNvSpPr/>
          <p:nvPr/>
        </p:nvSpPr>
        <p:spPr>
          <a:xfrm>
            <a:off x="4523983" y="2064464"/>
            <a:ext cx="743700" cy="71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/>
              <a:t>技术活动</a:t>
            </a:r>
            <a:endParaRPr sz="900"/>
          </a:p>
        </p:txBody>
      </p:sp>
      <p:sp>
        <p:nvSpPr>
          <p:cNvPr id="269" name="Google Shape;269;p29"/>
          <p:cNvSpPr/>
          <p:nvPr/>
        </p:nvSpPr>
        <p:spPr>
          <a:xfrm>
            <a:off x="5746806" y="1346574"/>
            <a:ext cx="743400" cy="717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/>
              <a:t>自我</a:t>
            </a:r>
            <a:r>
              <a:rPr lang="zh-CN" sz="900"/>
              <a:t>学习</a:t>
            </a:r>
            <a:endParaRPr sz="900"/>
          </a:p>
        </p:txBody>
      </p:sp>
      <p:sp>
        <p:nvSpPr>
          <p:cNvPr id="270" name="Google Shape;270;p29"/>
          <p:cNvSpPr txBox="1"/>
          <p:nvPr/>
        </p:nvSpPr>
        <p:spPr>
          <a:xfrm>
            <a:off x="4284949" y="1284200"/>
            <a:ext cx="140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会议、用户组、编程马拉松等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1" name="Google Shape;271;p29"/>
          <p:cNvSpPr txBox="1"/>
          <p:nvPr/>
        </p:nvSpPr>
        <p:spPr>
          <a:xfrm>
            <a:off x="4841225" y="4567100"/>
            <a:ext cx="2148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——《软件架构师的 12 项修炼》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2" name="Google Shape;272;p29"/>
          <p:cNvSpPr txBox="1"/>
          <p:nvPr/>
        </p:nvSpPr>
        <p:spPr>
          <a:xfrm>
            <a:off x="4341650" y="4092375"/>
            <a:ext cx="1287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演讲或传授课程 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3" name="Google Shape;273;p29"/>
          <p:cNvSpPr txBox="1"/>
          <p:nvPr/>
        </p:nvSpPr>
        <p:spPr>
          <a:xfrm>
            <a:off x="6709327" y="1469000"/>
            <a:ext cx="160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书籍、博客、论文 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74" name="Google Shape;274;p29"/>
          <p:cNvSpPr txBox="1"/>
          <p:nvPr/>
        </p:nvSpPr>
        <p:spPr>
          <a:xfrm>
            <a:off x="6447572" y="4092375"/>
            <a:ext cx="160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加入、发起开源项目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75" name="Google Shape;275;p29"/>
          <p:cNvGrpSpPr/>
          <p:nvPr/>
        </p:nvGrpSpPr>
        <p:grpSpPr>
          <a:xfrm>
            <a:off x="440530" y="1763813"/>
            <a:ext cx="2246126" cy="2155088"/>
            <a:chOff x="6438022" y="1579115"/>
            <a:chExt cx="1513358" cy="1452118"/>
          </a:xfrm>
        </p:grpSpPr>
        <p:grpSp>
          <p:nvGrpSpPr>
            <p:cNvPr id="276" name="Google Shape;276;p29"/>
            <p:cNvGrpSpPr/>
            <p:nvPr/>
          </p:nvGrpSpPr>
          <p:grpSpPr>
            <a:xfrm>
              <a:off x="6438022" y="1579115"/>
              <a:ext cx="1513358" cy="1452118"/>
              <a:chOff x="2921000" y="380856"/>
              <a:chExt cx="6340000" cy="6083444"/>
            </a:xfrm>
          </p:grpSpPr>
          <p:sp>
            <p:nvSpPr>
              <p:cNvPr id="277" name="Google Shape;277;p29"/>
              <p:cNvSpPr/>
              <p:nvPr/>
            </p:nvSpPr>
            <p:spPr>
              <a:xfrm>
                <a:off x="5028235" y="2230503"/>
                <a:ext cx="2125489" cy="2101886"/>
              </a:xfrm>
              <a:custGeom>
                <a:rect b="b" l="l" r="r" t="t"/>
                <a:pathLst>
                  <a:path extrusionOk="0" h="2101886" w="2125489">
                    <a:moveTo>
                      <a:pt x="1062070" y="0"/>
                    </a:moveTo>
                    <a:cubicBezTo>
                      <a:pt x="1427424" y="0"/>
                      <a:pt x="1771160" y="92556"/>
                      <a:pt x="2071110" y="255498"/>
                    </a:cubicBezTo>
                    <a:lnTo>
                      <a:pt x="2125489" y="288534"/>
                    </a:lnTo>
                    <a:lnTo>
                      <a:pt x="2115634" y="483694"/>
                    </a:lnTo>
                    <a:cubicBezTo>
                      <a:pt x="2050590" y="1124169"/>
                      <a:pt x="1700031" y="1680239"/>
                      <a:pt x="1193242" y="2022619"/>
                    </a:cubicBezTo>
                    <a:lnTo>
                      <a:pt x="1062765" y="2101886"/>
                    </a:lnTo>
                    <a:lnTo>
                      <a:pt x="932288" y="2022619"/>
                    </a:lnTo>
                    <a:cubicBezTo>
                      <a:pt x="425499" y="1680239"/>
                      <a:pt x="74940" y="1124169"/>
                      <a:pt x="9896" y="483694"/>
                    </a:cubicBezTo>
                    <a:lnTo>
                      <a:pt x="0" y="287715"/>
                    </a:lnTo>
                    <a:lnTo>
                      <a:pt x="53030" y="255498"/>
                    </a:lnTo>
                    <a:cubicBezTo>
                      <a:pt x="352981" y="92556"/>
                      <a:pt x="696717" y="0"/>
                      <a:pt x="1062070" y="0"/>
                    </a:cubicBezTo>
                    <a:close/>
                  </a:path>
                </a:pathLst>
              </a:custGeom>
              <a:solidFill>
                <a:srgbClr val="003D4F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78" name="Google Shape;278;p29"/>
              <p:cNvSpPr/>
              <p:nvPr/>
            </p:nvSpPr>
            <p:spPr>
              <a:xfrm>
                <a:off x="3973405" y="4326121"/>
                <a:ext cx="4233798" cy="2138179"/>
              </a:xfrm>
              <a:custGeom>
                <a:rect b="b" l="l" r="r" t="t"/>
                <a:pathLst>
                  <a:path extrusionOk="0" h="2138179" w="4233798">
                    <a:moveTo>
                      <a:pt x="1075" y="0"/>
                    </a:moveTo>
                    <a:lnTo>
                      <a:pt x="55453" y="33036"/>
                    </a:lnTo>
                    <a:cubicBezTo>
                      <a:pt x="355404" y="195979"/>
                      <a:pt x="699140" y="288534"/>
                      <a:pt x="1064493" y="288534"/>
                    </a:cubicBezTo>
                    <a:cubicBezTo>
                      <a:pt x="1429847" y="288534"/>
                      <a:pt x="1773583" y="195979"/>
                      <a:pt x="2073533" y="33036"/>
                    </a:cubicBezTo>
                    <a:lnTo>
                      <a:pt x="2117594" y="6268"/>
                    </a:lnTo>
                    <a:lnTo>
                      <a:pt x="2161655" y="33036"/>
                    </a:lnTo>
                    <a:cubicBezTo>
                      <a:pt x="2461606" y="195979"/>
                      <a:pt x="2805342" y="288534"/>
                      <a:pt x="3170695" y="288534"/>
                    </a:cubicBezTo>
                    <a:cubicBezTo>
                      <a:pt x="3536049" y="288534"/>
                      <a:pt x="3879785" y="195979"/>
                      <a:pt x="4179735" y="33036"/>
                    </a:cubicBezTo>
                    <a:lnTo>
                      <a:pt x="4232765" y="820"/>
                    </a:lnTo>
                    <a:lnTo>
                      <a:pt x="4233798" y="21281"/>
                    </a:lnTo>
                    <a:cubicBezTo>
                      <a:pt x="4233798" y="1117342"/>
                      <a:pt x="3400799" y="2018845"/>
                      <a:pt x="2333340" y="2127251"/>
                    </a:cubicBezTo>
                    <a:lnTo>
                      <a:pt x="2116919" y="2138179"/>
                    </a:lnTo>
                    <a:lnTo>
                      <a:pt x="2116879" y="2138179"/>
                    </a:lnTo>
                    <a:lnTo>
                      <a:pt x="1900458" y="2127251"/>
                    </a:lnTo>
                    <a:cubicBezTo>
                      <a:pt x="832999" y="2018845"/>
                      <a:pt x="0" y="1117342"/>
                      <a:pt x="0" y="21281"/>
                    </a:cubicBezTo>
                    <a:lnTo>
                      <a:pt x="1075" y="0"/>
                    </a:lnTo>
                    <a:close/>
                  </a:path>
                </a:pathLst>
              </a:custGeom>
              <a:solidFill>
                <a:srgbClr val="47A1A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79" name="Google Shape;279;p29"/>
              <p:cNvSpPr/>
              <p:nvPr/>
            </p:nvSpPr>
            <p:spPr>
              <a:xfrm>
                <a:off x="2921000" y="380856"/>
                <a:ext cx="3170000" cy="3945264"/>
              </a:xfrm>
              <a:custGeom>
                <a:rect b="b" l="l" r="r" t="t"/>
                <a:pathLst>
                  <a:path extrusionOk="0" h="3945264" w="3170000">
                    <a:moveTo>
                      <a:pt x="2116899" y="0"/>
                    </a:moveTo>
                    <a:cubicBezTo>
                      <a:pt x="2189970" y="0"/>
                      <a:pt x="2262176" y="3702"/>
                      <a:pt x="2333340" y="10929"/>
                    </a:cubicBezTo>
                    <a:lnTo>
                      <a:pt x="2345881" y="12843"/>
                    </a:lnTo>
                    <a:lnTo>
                      <a:pt x="2543528" y="43008"/>
                    </a:lnTo>
                    <a:cubicBezTo>
                      <a:pt x="2750236" y="85306"/>
                      <a:pt x="2945969" y="157733"/>
                      <a:pt x="3125939" y="255498"/>
                    </a:cubicBezTo>
                    <a:lnTo>
                      <a:pt x="3170000" y="282266"/>
                    </a:lnTo>
                    <a:lnTo>
                      <a:pt x="3039523" y="361533"/>
                    </a:lnTo>
                    <a:cubicBezTo>
                      <a:pt x="2476424" y="741955"/>
                      <a:pt x="2106202" y="1386192"/>
                      <a:pt x="2106202" y="2116899"/>
                    </a:cubicBezTo>
                    <a:lnTo>
                      <a:pt x="2107235" y="2137361"/>
                    </a:lnTo>
                    <a:lnTo>
                      <a:pt x="1985727" y="2211179"/>
                    </a:lnTo>
                    <a:cubicBezTo>
                      <a:pt x="1478938" y="2553559"/>
                      <a:pt x="1128379" y="3109629"/>
                      <a:pt x="1063335" y="3750104"/>
                    </a:cubicBezTo>
                    <a:lnTo>
                      <a:pt x="1053481" y="3945264"/>
                    </a:lnTo>
                    <a:lnTo>
                      <a:pt x="933321" y="3872265"/>
                    </a:lnTo>
                    <a:cubicBezTo>
                      <a:pt x="370222" y="3491843"/>
                      <a:pt x="0" y="2847606"/>
                      <a:pt x="0" y="2116899"/>
                    </a:cubicBezTo>
                    <a:cubicBezTo>
                      <a:pt x="0" y="1093909"/>
                      <a:pt x="725635" y="240401"/>
                      <a:pt x="1690270" y="43008"/>
                    </a:cubicBezTo>
                    <a:lnTo>
                      <a:pt x="1887917" y="12843"/>
                    </a:lnTo>
                    <a:lnTo>
                      <a:pt x="1900458" y="10929"/>
                    </a:lnTo>
                    <a:cubicBezTo>
                      <a:pt x="1971623" y="3702"/>
                      <a:pt x="2043829" y="0"/>
                      <a:pt x="2116899" y="0"/>
                    </a:cubicBezTo>
                    <a:close/>
                  </a:path>
                </a:pathLst>
              </a:custGeom>
              <a:solidFill>
                <a:srgbClr val="47A1A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80" name="Google Shape;280;p29"/>
              <p:cNvSpPr/>
              <p:nvPr/>
            </p:nvSpPr>
            <p:spPr>
              <a:xfrm>
                <a:off x="6091000" y="380856"/>
                <a:ext cx="3170000" cy="3946084"/>
              </a:xfrm>
              <a:custGeom>
                <a:rect b="b" l="l" r="r" t="t"/>
                <a:pathLst>
                  <a:path extrusionOk="0" h="3946084" w="3170000">
                    <a:moveTo>
                      <a:pt x="1053101" y="0"/>
                    </a:moveTo>
                    <a:cubicBezTo>
                      <a:pt x="1126172" y="0"/>
                      <a:pt x="1198378" y="3702"/>
                      <a:pt x="1269542" y="10929"/>
                    </a:cubicBezTo>
                    <a:lnTo>
                      <a:pt x="1282083" y="12843"/>
                    </a:lnTo>
                    <a:lnTo>
                      <a:pt x="1479730" y="43008"/>
                    </a:lnTo>
                    <a:cubicBezTo>
                      <a:pt x="2444365" y="240401"/>
                      <a:pt x="3170000" y="1093909"/>
                      <a:pt x="3170000" y="2116899"/>
                    </a:cubicBezTo>
                    <a:cubicBezTo>
                      <a:pt x="3170000" y="2847606"/>
                      <a:pt x="2799778" y="3491843"/>
                      <a:pt x="2236679" y="3872265"/>
                    </a:cubicBezTo>
                    <a:lnTo>
                      <a:pt x="2115171" y="3946084"/>
                    </a:lnTo>
                    <a:lnTo>
                      <a:pt x="2105275" y="3750104"/>
                    </a:lnTo>
                    <a:cubicBezTo>
                      <a:pt x="2040231" y="3109629"/>
                      <a:pt x="1689672" y="2553559"/>
                      <a:pt x="1182883" y="2211179"/>
                    </a:cubicBezTo>
                    <a:lnTo>
                      <a:pt x="1062724" y="2138180"/>
                    </a:lnTo>
                    <a:lnTo>
                      <a:pt x="1063798" y="2116899"/>
                    </a:lnTo>
                    <a:cubicBezTo>
                      <a:pt x="1063798" y="1386192"/>
                      <a:pt x="693576" y="741955"/>
                      <a:pt x="130477" y="361533"/>
                    </a:cubicBezTo>
                    <a:lnTo>
                      <a:pt x="0" y="282266"/>
                    </a:lnTo>
                    <a:lnTo>
                      <a:pt x="44061" y="255498"/>
                    </a:lnTo>
                    <a:cubicBezTo>
                      <a:pt x="224032" y="157733"/>
                      <a:pt x="419765" y="85306"/>
                      <a:pt x="626472" y="43008"/>
                    </a:cubicBezTo>
                    <a:lnTo>
                      <a:pt x="824119" y="12843"/>
                    </a:lnTo>
                    <a:lnTo>
                      <a:pt x="836660" y="10929"/>
                    </a:lnTo>
                    <a:cubicBezTo>
                      <a:pt x="907825" y="3702"/>
                      <a:pt x="980031" y="0"/>
                      <a:pt x="1053101" y="0"/>
                    </a:cubicBezTo>
                    <a:close/>
                  </a:path>
                </a:pathLst>
              </a:custGeom>
              <a:solidFill>
                <a:srgbClr val="47A1A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81" name="Google Shape;281;p29"/>
              <p:cNvSpPr/>
              <p:nvPr/>
            </p:nvSpPr>
            <p:spPr>
              <a:xfrm>
                <a:off x="5027202" y="663123"/>
                <a:ext cx="2127596" cy="1855914"/>
              </a:xfrm>
              <a:custGeom>
                <a:rect b="b" l="l" r="r" t="t"/>
                <a:pathLst>
                  <a:path extrusionOk="0" h="1855914" w="2127596">
                    <a:moveTo>
                      <a:pt x="1063798" y="0"/>
                    </a:moveTo>
                    <a:lnTo>
                      <a:pt x="1194275" y="79267"/>
                    </a:lnTo>
                    <a:cubicBezTo>
                      <a:pt x="1757374" y="459689"/>
                      <a:pt x="2127596" y="1103926"/>
                      <a:pt x="2127596" y="1834633"/>
                    </a:cubicBezTo>
                    <a:lnTo>
                      <a:pt x="2126522" y="1855914"/>
                    </a:lnTo>
                    <a:lnTo>
                      <a:pt x="2072143" y="1822878"/>
                    </a:lnTo>
                    <a:cubicBezTo>
                      <a:pt x="1772193" y="1659936"/>
                      <a:pt x="1428457" y="1567380"/>
                      <a:pt x="1063103" y="1567380"/>
                    </a:cubicBezTo>
                    <a:cubicBezTo>
                      <a:pt x="697750" y="1567380"/>
                      <a:pt x="354014" y="1659936"/>
                      <a:pt x="54063" y="1822878"/>
                    </a:cubicBezTo>
                    <a:lnTo>
                      <a:pt x="1033" y="1855095"/>
                    </a:lnTo>
                    <a:lnTo>
                      <a:pt x="0" y="1834633"/>
                    </a:lnTo>
                    <a:cubicBezTo>
                      <a:pt x="0" y="1103926"/>
                      <a:pt x="370222" y="459689"/>
                      <a:pt x="933321" y="79267"/>
                    </a:cubicBezTo>
                    <a:lnTo>
                      <a:pt x="1063798" y="0"/>
                    </a:lnTo>
                    <a:close/>
                  </a:path>
                </a:pathLst>
              </a:custGeom>
              <a:solidFill>
                <a:srgbClr val="634F7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82" name="Google Shape;282;p29"/>
              <p:cNvSpPr/>
              <p:nvPr/>
            </p:nvSpPr>
            <p:spPr>
              <a:xfrm>
                <a:off x="3974481" y="2518218"/>
                <a:ext cx="2116519" cy="2096437"/>
              </a:xfrm>
              <a:custGeom>
                <a:rect b="b" l="l" r="r" t="t"/>
                <a:pathLst>
                  <a:path extrusionOk="0" h="2096437" w="2116519">
                    <a:moveTo>
                      <a:pt x="1053754" y="0"/>
                    </a:moveTo>
                    <a:lnTo>
                      <a:pt x="1063650" y="195979"/>
                    </a:lnTo>
                    <a:cubicBezTo>
                      <a:pt x="1128694" y="836454"/>
                      <a:pt x="1479253" y="1392524"/>
                      <a:pt x="1986042" y="1734904"/>
                    </a:cubicBezTo>
                    <a:lnTo>
                      <a:pt x="2116519" y="1814171"/>
                    </a:lnTo>
                    <a:lnTo>
                      <a:pt x="2072458" y="1840939"/>
                    </a:lnTo>
                    <a:cubicBezTo>
                      <a:pt x="1772508" y="2003882"/>
                      <a:pt x="1428772" y="2096437"/>
                      <a:pt x="1063418" y="2096437"/>
                    </a:cubicBezTo>
                    <a:cubicBezTo>
                      <a:pt x="698065" y="2096437"/>
                      <a:pt x="354329" y="2003882"/>
                      <a:pt x="54378" y="1840939"/>
                    </a:cubicBezTo>
                    <a:lnTo>
                      <a:pt x="0" y="1807903"/>
                    </a:lnTo>
                    <a:lnTo>
                      <a:pt x="9854" y="1612743"/>
                    </a:lnTo>
                    <a:cubicBezTo>
                      <a:pt x="74898" y="972268"/>
                      <a:pt x="425457" y="416198"/>
                      <a:pt x="932246" y="73818"/>
                    </a:cubicBezTo>
                    <a:lnTo>
                      <a:pt x="1053754" y="0"/>
                    </a:lnTo>
                    <a:close/>
                  </a:path>
                </a:pathLst>
              </a:custGeom>
              <a:solidFill>
                <a:srgbClr val="634F7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283" name="Google Shape;283;p29"/>
              <p:cNvSpPr/>
              <p:nvPr/>
            </p:nvSpPr>
            <p:spPr>
              <a:xfrm>
                <a:off x="6091000" y="2519037"/>
                <a:ext cx="2115171" cy="2095618"/>
              </a:xfrm>
              <a:custGeom>
                <a:rect b="b" l="l" r="r" t="t"/>
                <a:pathLst>
                  <a:path extrusionOk="0" h="2095618" w="2115171">
                    <a:moveTo>
                      <a:pt x="1062724" y="0"/>
                    </a:moveTo>
                    <a:lnTo>
                      <a:pt x="1182883" y="72999"/>
                    </a:lnTo>
                    <a:cubicBezTo>
                      <a:pt x="1689672" y="415379"/>
                      <a:pt x="2040231" y="971449"/>
                      <a:pt x="2105275" y="1611924"/>
                    </a:cubicBezTo>
                    <a:lnTo>
                      <a:pt x="2115171" y="1807904"/>
                    </a:lnTo>
                    <a:lnTo>
                      <a:pt x="2062141" y="1840120"/>
                    </a:lnTo>
                    <a:cubicBezTo>
                      <a:pt x="1762191" y="2003063"/>
                      <a:pt x="1418455" y="2095618"/>
                      <a:pt x="1053101" y="2095618"/>
                    </a:cubicBezTo>
                    <a:cubicBezTo>
                      <a:pt x="687748" y="2095618"/>
                      <a:pt x="344012" y="2003063"/>
                      <a:pt x="44061" y="1840120"/>
                    </a:cubicBezTo>
                    <a:lnTo>
                      <a:pt x="0" y="1813352"/>
                    </a:lnTo>
                    <a:lnTo>
                      <a:pt x="130477" y="1734085"/>
                    </a:lnTo>
                    <a:cubicBezTo>
                      <a:pt x="637266" y="1391705"/>
                      <a:pt x="987825" y="835635"/>
                      <a:pt x="1052869" y="195160"/>
                    </a:cubicBezTo>
                    <a:lnTo>
                      <a:pt x="1062724" y="0"/>
                    </a:lnTo>
                    <a:close/>
                  </a:path>
                </a:pathLst>
              </a:custGeom>
              <a:solidFill>
                <a:srgbClr val="634F7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284" name="Google Shape;284;p29"/>
            <p:cNvSpPr txBox="1"/>
            <p:nvPr/>
          </p:nvSpPr>
          <p:spPr>
            <a:xfrm>
              <a:off x="6805101" y="2087352"/>
              <a:ext cx="779400" cy="24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3810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技术</a:t>
              </a:r>
              <a:endParaRPr b="1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85" name="Google Shape;285;p29"/>
            <p:cNvSpPr txBox="1"/>
            <p:nvPr/>
          </p:nvSpPr>
          <p:spPr>
            <a:xfrm>
              <a:off x="6440129" y="1874234"/>
              <a:ext cx="5529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3810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zh-CN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社区</a:t>
              </a:r>
              <a:endParaRPr b="1" sz="1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86" name="Google Shape;286;p29"/>
            <p:cNvSpPr txBox="1"/>
            <p:nvPr/>
          </p:nvSpPr>
          <p:spPr>
            <a:xfrm>
              <a:off x="7381397" y="1831808"/>
              <a:ext cx="5679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3810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lang="zh-CN" sz="11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开源</a:t>
              </a:r>
              <a:endParaRPr b="1" i="0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287" name="Google Shape;287;p29"/>
            <p:cNvSpPr txBox="1"/>
            <p:nvPr/>
          </p:nvSpPr>
          <p:spPr>
            <a:xfrm>
              <a:off x="6983850" y="2609162"/>
              <a:ext cx="4218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3810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lang="zh-CN" sz="11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内容</a:t>
              </a:r>
              <a:endParaRPr b="1" i="0" sz="11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288" name="Google Shape;288;p29"/>
          <p:cNvSpPr/>
          <p:nvPr/>
        </p:nvSpPr>
        <p:spPr>
          <a:xfrm>
            <a:off x="2965475" y="2274600"/>
            <a:ext cx="621600" cy="594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9"/>
          <p:cNvSpPr txBox="1"/>
          <p:nvPr>
            <p:ph idx="4294967295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从他人</a:t>
            </a:r>
            <a:r>
              <a:rPr lang="zh-CN"/>
              <a:t>身上学习是成本最低的方式</a:t>
            </a:r>
            <a:endParaRPr/>
          </a:p>
        </p:txBody>
      </p:sp>
      <p:sp>
        <p:nvSpPr>
          <p:cNvPr id="290" name="Google Shape;290;p29"/>
          <p:cNvSpPr txBox="1"/>
          <p:nvPr/>
        </p:nvSpPr>
        <p:spPr>
          <a:xfrm>
            <a:off x="480275" y="4121500"/>
            <a:ext cx="208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latin typeface="Inter"/>
                <a:ea typeface="Inter"/>
                <a:cs typeface="Inter"/>
                <a:sym typeface="Inter"/>
              </a:rPr>
              <a:t>Tech@core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91" name="Google Shape;291;p29"/>
          <p:cNvSpPr txBox="1"/>
          <p:nvPr/>
        </p:nvSpPr>
        <p:spPr>
          <a:xfrm>
            <a:off x="879725" y="1358263"/>
            <a:ext cx="136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技术影响力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92" name="Google Shape;292;p29"/>
          <p:cNvCxnSpPr>
            <a:stCxn id="270" idx="1"/>
            <a:endCxn id="268" idx="1"/>
          </p:cNvCxnSpPr>
          <p:nvPr/>
        </p:nvCxnSpPr>
        <p:spPr>
          <a:xfrm>
            <a:off x="4284949" y="1561250"/>
            <a:ext cx="348000" cy="608400"/>
          </a:xfrm>
          <a:prstGeom prst="curvedConnector4">
            <a:avLst>
              <a:gd fmla="val -68427" name="adj1"/>
              <a:gd fmla="val 64124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9"/>
          <p:cNvCxnSpPr>
            <a:endCxn id="272" idx="1"/>
          </p:cNvCxnSpPr>
          <p:nvPr/>
        </p:nvCxnSpPr>
        <p:spPr>
          <a:xfrm rot="5400000">
            <a:off x="4181300" y="3844275"/>
            <a:ext cx="593100" cy="272400"/>
          </a:xfrm>
          <a:prstGeom prst="curvedConnector4">
            <a:avLst>
              <a:gd fmla="val 34433" name="adj1"/>
              <a:gd fmla="val 18741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29"/>
          <p:cNvCxnSpPr>
            <a:stCxn id="265" idx="0"/>
            <a:endCxn id="273" idx="3"/>
          </p:cNvCxnSpPr>
          <p:nvPr/>
        </p:nvCxnSpPr>
        <p:spPr>
          <a:xfrm rot="-5400000">
            <a:off x="7578432" y="1326462"/>
            <a:ext cx="410700" cy="1065300"/>
          </a:xfrm>
          <a:prstGeom prst="curvedConnector4">
            <a:avLst>
              <a:gd fmla="val 27534" name="adj1"/>
              <a:gd fmla="val 122352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29"/>
          <p:cNvCxnSpPr>
            <a:endCxn id="274" idx="3"/>
          </p:cNvCxnSpPr>
          <p:nvPr/>
        </p:nvCxnSpPr>
        <p:spPr>
          <a:xfrm flipH="1" rot="-5400000">
            <a:off x="7542272" y="3764625"/>
            <a:ext cx="593100" cy="431700"/>
          </a:xfrm>
          <a:prstGeom prst="curvedConnector4">
            <a:avLst>
              <a:gd fmla="val 34433" name="adj1"/>
              <a:gd fmla="val 15516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技术输出：技术创作</a:t>
            </a:r>
            <a:endParaRPr/>
          </a:p>
        </p:txBody>
      </p:sp>
      <p:sp>
        <p:nvSpPr>
          <p:cNvPr id="301" name="Google Shape;30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pic>
        <p:nvPicPr>
          <p:cNvPr id="302" name="Google Shape;302;p30"/>
          <p:cNvPicPr preferRelativeResize="0"/>
          <p:nvPr/>
        </p:nvPicPr>
        <p:blipFill rotWithShape="1">
          <a:blip r:embed="rId3">
            <a:alphaModFix/>
          </a:blip>
          <a:srcRect b="0" l="4170" r="9659" t="0"/>
          <a:stretch/>
        </p:blipFill>
        <p:spPr>
          <a:xfrm>
            <a:off x="309350" y="1856425"/>
            <a:ext cx="3145775" cy="1947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" name="Google Shape;303;p30"/>
          <p:cNvGrpSpPr/>
          <p:nvPr/>
        </p:nvGrpSpPr>
        <p:grpSpPr>
          <a:xfrm>
            <a:off x="4594050" y="1319175"/>
            <a:ext cx="2998200" cy="2593200"/>
            <a:chOff x="4869125" y="1275150"/>
            <a:chExt cx="2998200" cy="2593200"/>
          </a:xfrm>
        </p:grpSpPr>
        <p:sp>
          <p:nvSpPr>
            <p:cNvPr id="304" name="Google Shape;304;p30"/>
            <p:cNvSpPr/>
            <p:nvPr/>
          </p:nvSpPr>
          <p:spPr>
            <a:xfrm>
              <a:off x="4869125" y="1275150"/>
              <a:ext cx="2998200" cy="2593200"/>
            </a:xfrm>
            <a:prstGeom prst="triangle">
              <a:avLst>
                <a:gd fmla="val 50000" name="adj"/>
              </a:avLst>
            </a:prstGeom>
            <a:solidFill>
              <a:srgbClr val="634F7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5301575" y="1275150"/>
              <a:ext cx="2133300" cy="1845000"/>
            </a:xfrm>
            <a:prstGeom prst="triangle">
              <a:avLst>
                <a:gd fmla="val 50000" name="adj"/>
              </a:avLst>
            </a:prstGeom>
            <a:solidFill>
              <a:srgbClr val="6B9E7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5683625" y="1275150"/>
              <a:ext cx="1369200" cy="1184100"/>
            </a:xfrm>
            <a:prstGeom prst="triangle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5999675" y="1275150"/>
              <a:ext cx="737100" cy="637500"/>
            </a:xfrm>
            <a:prstGeom prst="triangle">
              <a:avLst>
                <a:gd fmla="val 50000" name="adj"/>
              </a:avLst>
            </a:prstGeom>
            <a:solidFill>
              <a:srgbClr val="47A1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0"/>
            <p:cNvSpPr txBox="1"/>
            <p:nvPr/>
          </p:nvSpPr>
          <p:spPr>
            <a:xfrm>
              <a:off x="5999675" y="2022050"/>
              <a:ext cx="7371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 sz="12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实践</a:t>
              </a:r>
              <a:endParaRPr b="1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09" name="Google Shape;309;p30"/>
            <p:cNvSpPr txBox="1"/>
            <p:nvPr/>
          </p:nvSpPr>
          <p:spPr>
            <a:xfrm>
              <a:off x="5620025" y="2596850"/>
              <a:ext cx="1496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 sz="12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原则与模式</a:t>
              </a:r>
              <a:endParaRPr b="1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10" name="Google Shape;310;p30"/>
            <p:cNvSpPr txBox="1"/>
            <p:nvPr/>
          </p:nvSpPr>
          <p:spPr>
            <a:xfrm>
              <a:off x="5347625" y="3296725"/>
              <a:ext cx="20412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 sz="12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工具化（视领域而定）</a:t>
              </a:r>
              <a:endParaRPr b="1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11" name="Google Shape;311;p30"/>
            <p:cNvSpPr txBox="1"/>
            <p:nvPr/>
          </p:nvSpPr>
          <p:spPr>
            <a:xfrm>
              <a:off x="5974775" y="1507500"/>
              <a:ext cx="786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 sz="12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rPr>
                <a:t>阅读</a:t>
              </a: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12" name="Google Shape;312;p30"/>
          <p:cNvSpPr/>
          <p:nvPr/>
        </p:nvSpPr>
        <p:spPr>
          <a:xfrm>
            <a:off x="3977800" y="2354400"/>
            <a:ext cx="451200" cy="434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0"/>
          <p:cNvSpPr txBox="1"/>
          <p:nvPr/>
        </p:nvSpPr>
        <p:spPr>
          <a:xfrm>
            <a:off x="7459613" y="2618850"/>
            <a:ext cx="147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技术分享、写作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4" name="Google Shape;314;p30"/>
          <p:cNvSpPr txBox="1"/>
          <p:nvPr/>
        </p:nvSpPr>
        <p:spPr>
          <a:xfrm>
            <a:off x="7459613" y="2017500"/>
            <a:ext cx="147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练习 + 实践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5" name="Google Shape;315;p30"/>
          <p:cNvSpPr txBox="1"/>
          <p:nvPr/>
        </p:nvSpPr>
        <p:spPr>
          <a:xfrm>
            <a:off x="7503638" y="3340363"/>
            <a:ext cx="147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工具原型设计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16" name="Google Shape;316;p30"/>
          <p:cNvSpPr txBox="1"/>
          <p:nvPr/>
        </p:nvSpPr>
        <p:spPr>
          <a:xfrm>
            <a:off x="2017000" y="4293150"/>
            <a:ext cx="4372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zh-CN" sz="1200">
                <a:solidFill>
                  <a:schemeClr val="dk1"/>
                </a:solidFill>
                <a:latin typeface="Noto Sans SC"/>
                <a:ea typeface="Noto Sans SC"/>
                <a:cs typeface="Noto Sans SC"/>
                <a:sym typeface="Noto Sans SC"/>
              </a:rPr>
              <a:t>多数文章是写给自己看的，不需要关心别人能不能完全理解。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1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技术创作的价值，在于知识重新梳理</a:t>
            </a:r>
            <a:endParaRPr/>
          </a:p>
        </p:txBody>
      </p:sp>
      <p:sp>
        <p:nvSpPr>
          <p:cNvPr id="322" name="Google Shape;32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23" name="Google Shape;323;p31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对于</a:t>
            </a:r>
            <a:r>
              <a:rPr lang="zh-CN"/>
              <a:t>事物的认识是迭代加深的。</a:t>
            </a:r>
            <a:endParaRPr/>
          </a:p>
        </p:txBody>
      </p:sp>
      <p:pic>
        <p:nvPicPr>
          <p:cNvPr id="324" name="Google Shape;32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375" y="1253025"/>
            <a:ext cx="3192924" cy="1329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6600000" dist="76200">
              <a:srgbClr val="000000">
                <a:alpha val="50000"/>
              </a:srgbClr>
            </a:outerShdw>
          </a:effectLst>
        </p:spPr>
      </p:pic>
      <p:pic>
        <p:nvPicPr>
          <p:cNvPr id="325" name="Google Shape;32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8726" y="2236225"/>
            <a:ext cx="3217674" cy="1547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6600000" dist="76200">
              <a:srgbClr val="000000">
                <a:alpha val="50000"/>
              </a:srgbClr>
            </a:outerShdw>
          </a:effectLst>
        </p:spPr>
      </p:pic>
      <p:pic>
        <p:nvPicPr>
          <p:cNvPr id="326" name="Google Shape;32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3125" y="2351900"/>
            <a:ext cx="3154801" cy="210422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6600000" dist="76200">
              <a:srgbClr val="000000">
                <a:alpha val="50000"/>
              </a:srgbClr>
            </a:outerShdw>
          </a:effectLst>
        </p:spPr>
      </p:pic>
      <p:cxnSp>
        <p:nvCxnSpPr>
          <p:cNvPr id="327" name="Google Shape;327;p31"/>
          <p:cNvCxnSpPr/>
          <p:nvPr/>
        </p:nvCxnSpPr>
        <p:spPr>
          <a:xfrm>
            <a:off x="1689776" y="2681638"/>
            <a:ext cx="754500" cy="459600"/>
          </a:xfrm>
          <a:prstGeom prst="bentConnector3">
            <a:avLst>
              <a:gd fmla="val 6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8" name="Google Shape;328;p31"/>
          <p:cNvCxnSpPr/>
          <p:nvPr/>
        </p:nvCxnSpPr>
        <p:spPr>
          <a:xfrm>
            <a:off x="4343726" y="3802175"/>
            <a:ext cx="754500" cy="459600"/>
          </a:xfrm>
          <a:prstGeom prst="bentConnector3">
            <a:avLst>
              <a:gd fmla="val 60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29" name="Google Shape;329;p31"/>
          <p:cNvSpPr txBox="1"/>
          <p:nvPr/>
        </p:nvSpPr>
        <p:spPr>
          <a:xfrm>
            <a:off x="405375" y="2695900"/>
            <a:ext cx="1316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800">
                <a:latin typeface="Inter"/>
                <a:ea typeface="Inter"/>
                <a:cs typeface="Inter"/>
                <a:sym typeface="Inter"/>
              </a:rPr>
              <a:t>1.0 开发者即服务  + </a:t>
            </a:r>
            <a:endParaRPr sz="8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800">
                <a:latin typeface="Inter"/>
                <a:ea typeface="Inter"/>
                <a:cs typeface="Inter"/>
                <a:sym typeface="Inter"/>
              </a:rPr>
              <a:t>“Time To First Hello World”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0" name="Google Shape;330;p31"/>
          <p:cNvSpPr txBox="1"/>
          <p:nvPr/>
        </p:nvSpPr>
        <p:spPr>
          <a:xfrm>
            <a:off x="2518725" y="3909225"/>
            <a:ext cx="1139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800">
                <a:latin typeface="Inter"/>
                <a:ea typeface="Inter"/>
                <a:cs typeface="Inter"/>
                <a:sym typeface="Inter"/>
              </a:rPr>
              <a:t>2</a:t>
            </a:r>
            <a:r>
              <a:rPr lang="zh-CN" sz="800">
                <a:latin typeface="Inter"/>
                <a:ea typeface="Inter"/>
                <a:cs typeface="Inter"/>
                <a:sym typeface="Inter"/>
              </a:rPr>
              <a:t>.0 “</a:t>
            </a:r>
            <a:r>
              <a:rPr lang="zh-CN" sz="800">
                <a:latin typeface="Inter"/>
                <a:ea typeface="Inter"/>
                <a:cs typeface="Inter"/>
                <a:sym typeface="Inter"/>
              </a:rPr>
              <a:t>我们需要的是开发者体验”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1" name="Google Shape;331;p31"/>
          <p:cNvSpPr txBox="1"/>
          <p:nvPr/>
        </p:nvSpPr>
        <p:spPr>
          <a:xfrm>
            <a:off x="5197125" y="4531050"/>
            <a:ext cx="1139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800">
                <a:latin typeface="Inter"/>
                <a:ea typeface="Inter"/>
                <a:cs typeface="Inter"/>
                <a:sym typeface="Inter"/>
              </a:rPr>
              <a:t>3.0 技术产品化运营才是我们真正需要的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2" name="Google Shape;332;p31"/>
          <p:cNvSpPr txBox="1"/>
          <p:nvPr/>
        </p:nvSpPr>
        <p:spPr>
          <a:xfrm>
            <a:off x="332575" y="4465750"/>
            <a:ext cx="2787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痛苦那就对了！创作会逼迫你去思考。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3" name="Google Shape;333;p31"/>
          <p:cNvSpPr/>
          <p:nvPr/>
        </p:nvSpPr>
        <p:spPr>
          <a:xfrm>
            <a:off x="4212575" y="1601825"/>
            <a:ext cx="187200" cy="1872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Google Shape;334;p31"/>
          <p:cNvGrpSpPr/>
          <p:nvPr/>
        </p:nvGrpSpPr>
        <p:grpSpPr>
          <a:xfrm>
            <a:off x="5171200" y="1498625"/>
            <a:ext cx="393600" cy="393600"/>
            <a:chOff x="5139825" y="1498625"/>
            <a:chExt cx="393600" cy="393600"/>
          </a:xfrm>
        </p:grpSpPr>
        <p:sp>
          <p:nvSpPr>
            <p:cNvPr id="335" name="Google Shape;335;p31"/>
            <p:cNvSpPr/>
            <p:nvPr/>
          </p:nvSpPr>
          <p:spPr>
            <a:xfrm>
              <a:off x="5139825" y="1498625"/>
              <a:ext cx="393600" cy="3936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1"/>
            <p:cNvSpPr/>
            <p:nvPr/>
          </p:nvSpPr>
          <p:spPr>
            <a:xfrm>
              <a:off x="5202225" y="1545450"/>
              <a:ext cx="187200" cy="1872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31"/>
          <p:cNvGrpSpPr/>
          <p:nvPr/>
        </p:nvGrpSpPr>
        <p:grpSpPr>
          <a:xfrm>
            <a:off x="6336250" y="1353425"/>
            <a:ext cx="646800" cy="684000"/>
            <a:chOff x="6336225" y="1387525"/>
            <a:chExt cx="646800" cy="684000"/>
          </a:xfrm>
        </p:grpSpPr>
        <p:sp>
          <p:nvSpPr>
            <p:cNvPr id="338" name="Google Shape;338;p31"/>
            <p:cNvSpPr/>
            <p:nvPr/>
          </p:nvSpPr>
          <p:spPr>
            <a:xfrm>
              <a:off x="6336225" y="1387525"/>
              <a:ext cx="646800" cy="684000"/>
            </a:xfrm>
            <a:prstGeom prst="ellipse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6415650" y="1448350"/>
              <a:ext cx="393600" cy="3936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1"/>
            <p:cNvSpPr/>
            <p:nvPr/>
          </p:nvSpPr>
          <p:spPr>
            <a:xfrm>
              <a:off x="6478050" y="1495175"/>
              <a:ext cx="187200" cy="1872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1" name="Google Shape;34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6375" y="4465750"/>
            <a:ext cx="1468816" cy="572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2" name="Google Shape;342;p31"/>
          <p:cNvCxnSpPr/>
          <p:nvPr/>
        </p:nvCxnSpPr>
        <p:spPr>
          <a:xfrm>
            <a:off x="4592225" y="1685025"/>
            <a:ext cx="447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3" name="Google Shape;343;p31"/>
          <p:cNvCxnSpPr/>
          <p:nvPr/>
        </p:nvCxnSpPr>
        <p:spPr>
          <a:xfrm>
            <a:off x="5726863" y="1685025"/>
            <a:ext cx="447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4" name="Google Shape;344;p31"/>
          <p:cNvSpPr txBox="1"/>
          <p:nvPr/>
        </p:nvSpPr>
        <p:spPr>
          <a:xfrm>
            <a:off x="4043525" y="1100763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1.0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5" name="Google Shape;345;p31"/>
          <p:cNvSpPr txBox="1"/>
          <p:nvPr/>
        </p:nvSpPr>
        <p:spPr>
          <a:xfrm>
            <a:off x="5093650" y="1100775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2</a:t>
            </a:r>
            <a:r>
              <a:rPr lang="zh-CN" sz="1000">
                <a:latin typeface="Inter"/>
                <a:ea typeface="Inter"/>
                <a:cs typeface="Inter"/>
                <a:sym typeface="Inter"/>
              </a:rPr>
              <a:t>.0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6" name="Google Shape;346;p31"/>
          <p:cNvSpPr txBox="1"/>
          <p:nvPr/>
        </p:nvSpPr>
        <p:spPr>
          <a:xfrm>
            <a:off x="6385275" y="1076350"/>
            <a:ext cx="548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3</a:t>
            </a:r>
            <a:r>
              <a:rPr lang="zh-CN" sz="1000">
                <a:latin typeface="Inter"/>
                <a:ea typeface="Inter"/>
                <a:cs typeface="Inter"/>
                <a:sym typeface="Inter"/>
              </a:rPr>
              <a:t>.0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2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提升模式 2：</a:t>
            </a:r>
            <a:r>
              <a:rPr lang="zh-CN"/>
              <a:t>精通当前、学习其它、关注未来</a:t>
            </a:r>
            <a:endParaRPr/>
          </a:p>
        </p:txBody>
      </p:sp>
      <p:sp>
        <p:nvSpPr>
          <p:cNvPr id="352" name="Google Shape;35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53" name="Google Shape;353;p32"/>
          <p:cNvSpPr/>
          <p:nvPr/>
        </p:nvSpPr>
        <p:spPr>
          <a:xfrm>
            <a:off x="4622150" y="1579300"/>
            <a:ext cx="795900" cy="795900"/>
          </a:xfrm>
          <a:prstGeom prst="ellipse">
            <a:avLst/>
          </a:prstGeom>
          <a:solidFill>
            <a:srgbClr val="F261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2"/>
          <p:cNvSpPr/>
          <p:nvPr/>
        </p:nvSpPr>
        <p:spPr>
          <a:xfrm>
            <a:off x="6091025" y="1579300"/>
            <a:ext cx="795900" cy="795900"/>
          </a:xfrm>
          <a:prstGeom prst="ellipse">
            <a:avLst/>
          </a:prstGeom>
          <a:solidFill>
            <a:srgbClr val="47A1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2"/>
          <p:cNvSpPr/>
          <p:nvPr/>
        </p:nvSpPr>
        <p:spPr>
          <a:xfrm>
            <a:off x="7559900" y="1579300"/>
            <a:ext cx="795900" cy="795900"/>
          </a:xfrm>
          <a:prstGeom prst="ellipse">
            <a:avLst/>
          </a:prstGeom>
          <a:solidFill>
            <a:srgbClr val="6B9E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2"/>
          <p:cNvSpPr txBox="1"/>
          <p:nvPr/>
        </p:nvSpPr>
        <p:spPr>
          <a:xfrm>
            <a:off x="4560800" y="1145450"/>
            <a:ext cx="91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精通当前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7" name="Google Shape;357;p32"/>
          <p:cNvSpPr txBox="1"/>
          <p:nvPr/>
        </p:nvSpPr>
        <p:spPr>
          <a:xfrm>
            <a:off x="6029675" y="1122488"/>
            <a:ext cx="91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学习其它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8" name="Google Shape;358;p32"/>
          <p:cNvSpPr txBox="1"/>
          <p:nvPr/>
        </p:nvSpPr>
        <p:spPr>
          <a:xfrm>
            <a:off x="7498550" y="1122488"/>
            <a:ext cx="91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关注未来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59" name="Google Shape;359;p32"/>
          <p:cNvCxnSpPr>
            <a:stCxn id="354" idx="4"/>
          </p:cNvCxnSpPr>
          <p:nvPr/>
        </p:nvCxnSpPr>
        <p:spPr>
          <a:xfrm flipH="1">
            <a:off x="6481775" y="2375200"/>
            <a:ext cx="7200" cy="377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60" name="Google Shape;360;p32"/>
          <p:cNvCxnSpPr>
            <a:stCxn id="355" idx="4"/>
          </p:cNvCxnSpPr>
          <p:nvPr/>
        </p:nvCxnSpPr>
        <p:spPr>
          <a:xfrm>
            <a:off x="7957850" y="2375200"/>
            <a:ext cx="1200" cy="3777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61" name="Google Shape;361;p32"/>
          <p:cNvCxnSpPr>
            <a:stCxn id="353" idx="4"/>
          </p:cNvCxnSpPr>
          <p:nvPr/>
        </p:nvCxnSpPr>
        <p:spPr>
          <a:xfrm>
            <a:off x="5020100" y="2375200"/>
            <a:ext cx="0" cy="3624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62" name="Google Shape;362;p32"/>
          <p:cNvSpPr txBox="1"/>
          <p:nvPr/>
        </p:nvSpPr>
        <p:spPr>
          <a:xfrm>
            <a:off x="4429100" y="2888613"/>
            <a:ext cx="118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写书出版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3" name="Google Shape;363;p32"/>
          <p:cNvSpPr txBox="1"/>
          <p:nvPr/>
        </p:nvSpPr>
        <p:spPr>
          <a:xfrm>
            <a:off x="5897975" y="2888613"/>
            <a:ext cx="118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开源项目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4" name="Google Shape;364;p32"/>
          <p:cNvSpPr txBox="1"/>
          <p:nvPr/>
        </p:nvSpPr>
        <p:spPr>
          <a:xfrm>
            <a:off x="7366850" y="2874050"/>
            <a:ext cx="118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技术博客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5" name="Google Shape;365;p32"/>
          <p:cNvSpPr/>
          <p:nvPr/>
        </p:nvSpPr>
        <p:spPr>
          <a:xfrm>
            <a:off x="4728950" y="4497925"/>
            <a:ext cx="3688200" cy="362400"/>
          </a:xfrm>
          <a:prstGeom prst="rect">
            <a:avLst/>
          </a:prstGeom>
          <a:solidFill>
            <a:srgbClr val="F261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FFFFFF"/>
                </a:solidFill>
              </a:rPr>
              <a:t>业内专家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6" name="Google Shape;366;p32"/>
          <p:cNvSpPr/>
          <p:nvPr/>
        </p:nvSpPr>
        <p:spPr>
          <a:xfrm>
            <a:off x="6091025" y="4135525"/>
            <a:ext cx="2326200" cy="362400"/>
          </a:xfrm>
          <a:prstGeom prst="rect">
            <a:avLst/>
          </a:prstGeom>
          <a:solidFill>
            <a:srgbClr val="47A1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FFFFFF"/>
                </a:solidFill>
              </a:rPr>
              <a:t>先行者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7" name="Google Shape;367;p32"/>
          <p:cNvSpPr/>
          <p:nvPr/>
        </p:nvSpPr>
        <p:spPr>
          <a:xfrm>
            <a:off x="7235225" y="3773125"/>
            <a:ext cx="1182000" cy="362400"/>
          </a:xfrm>
          <a:prstGeom prst="rect">
            <a:avLst/>
          </a:prstGeom>
          <a:solidFill>
            <a:srgbClr val="6B9E7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rgbClr val="EDF1F3"/>
                </a:solidFill>
              </a:rPr>
              <a:t>创新者</a:t>
            </a:r>
            <a:endParaRPr sz="1200">
              <a:solidFill>
                <a:srgbClr val="EDF1F3"/>
              </a:solidFill>
            </a:endParaRPr>
          </a:p>
        </p:txBody>
      </p:sp>
      <p:sp>
        <p:nvSpPr>
          <p:cNvPr id="368" name="Google Shape;368;p32"/>
          <p:cNvSpPr txBox="1"/>
          <p:nvPr/>
        </p:nvSpPr>
        <p:spPr>
          <a:xfrm>
            <a:off x="4116800" y="1453900"/>
            <a:ext cx="352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技术实践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69" name="Google Shape;3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3200" y="3367250"/>
            <a:ext cx="586024" cy="7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1675" y="3353500"/>
            <a:ext cx="586025" cy="770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2500" y="3367250"/>
            <a:ext cx="586025" cy="76828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2"/>
          <p:cNvGrpSpPr/>
          <p:nvPr/>
        </p:nvGrpSpPr>
        <p:grpSpPr>
          <a:xfrm>
            <a:off x="440530" y="1763813"/>
            <a:ext cx="2246126" cy="2155088"/>
            <a:chOff x="6438022" y="1579115"/>
            <a:chExt cx="1513358" cy="1452118"/>
          </a:xfrm>
        </p:grpSpPr>
        <p:grpSp>
          <p:nvGrpSpPr>
            <p:cNvPr id="373" name="Google Shape;373;p32"/>
            <p:cNvGrpSpPr/>
            <p:nvPr/>
          </p:nvGrpSpPr>
          <p:grpSpPr>
            <a:xfrm>
              <a:off x="6438022" y="1579115"/>
              <a:ext cx="1513358" cy="1452118"/>
              <a:chOff x="2921000" y="380856"/>
              <a:chExt cx="6340000" cy="6083444"/>
            </a:xfrm>
          </p:grpSpPr>
          <p:sp>
            <p:nvSpPr>
              <p:cNvPr id="374" name="Google Shape;374;p32"/>
              <p:cNvSpPr/>
              <p:nvPr/>
            </p:nvSpPr>
            <p:spPr>
              <a:xfrm>
                <a:off x="5028235" y="2230503"/>
                <a:ext cx="2125489" cy="2101886"/>
              </a:xfrm>
              <a:custGeom>
                <a:rect b="b" l="l" r="r" t="t"/>
                <a:pathLst>
                  <a:path extrusionOk="0" h="2101886" w="2125489">
                    <a:moveTo>
                      <a:pt x="1062070" y="0"/>
                    </a:moveTo>
                    <a:cubicBezTo>
                      <a:pt x="1427424" y="0"/>
                      <a:pt x="1771160" y="92556"/>
                      <a:pt x="2071110" y="255498"/>
                    </a:cubicBezTo>
                    <a:lnTo>
                      <a:pt x="2125489" y="288534"/>
                    </a:lnTo>
                    <a:lnTo>
                      <a:pt x="2115634" y="483694"/>
                    </a:lnTo>
                    <a:cubicBezTo>
                      <a:pt x="2050590" y="1124169"/>
                      <a:pt x="1700031" y="1680239"/>
                      <a:pt x="1193242" y="2022619"/>
                    </a:cubicBezTo>
                    <a:lnTo>
                      <a:pt x="1062765" y="2101886"/>
                    </a:lnTo>
                    <a:lnTo>
                      <a:pt x="932288" y="2022619"/>
                    </a:lnTo>
                    <a:cubicBezTo>
                      <a:pt x="425499" y="1680239"/>
                      <a:pt x="74940" y="1124169"/>
                      <a:pt x="9896" y="483694"/>
                    </a:cubicBezTo>
                    <a:lnTo>
                      <a:pt x="0" y="287715"/>
                    </a:lnTo>
                    <a:lnTo>
                      <a:pt x="53030" y="255498"/>
                    </a:lnTo>
                    <a:cubicBezTo>
                      <a:pt x="352981" y="92556"/>
                      <a:pt x="696717" y="0"/>
                      <a:pt x="1062070" y="0"/>
                    </a:cubicBezTo>
                    <a:close/>
                  </a:path>
                </a:pathLst>
              </a:custGeom>
              <a:solidFill>
                <a:srgbClr val="003D4F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5" name="Google Shape;375;p32"/>
              <p:cNvSpPr/>
              <p:nvPr/>
            </p:nvSpPr>
            <p:spPr>
              <a:xfrm>
                <a:off x="3973405" y="4326121"/>
                <a:ext cx="4233798" cy="2138179"/>
              </a:xfrm>
              <a:custGeom>
                <a:rect b="b" l="l" r="r" t="t"/>
                <a:pathLst>
                  <a:path extrusionOk="0" h="2138179" w="4233798">
                    <a:moveTo>
                      <a:pt x="1075" y="0"/>
                    </a:moveTo>
                    <a:lnTo>
                      <a:pt x="55453" y="33036"/>
                    </a:lnTo>
                    <a:cubicBezTo>
                      <a:pt x="355404" y="195979"/>
                      <a:pt x="699140" y="288534"/>
                      <a:pt x="1064493" y="288534"/>
                    </a:cubicBezTo>
                    <a:cubicBezTo>
                      <a:pt x="1429847" y="288534"/>
                      <a:pt x="1773583" y="195979"/>
                      <a:pt x="2073533" y="33036"/>
                    </a:cubicBezTo>
                    <a:lnTo>
                      <a:pt x="2117594" y="6268"/>
                    </a:lnTo>
                    <a:lnTo>
                      <a:pt x="2161655" y="33036"/>
                    </a:lnTo>
                    <a:cubicBezTo>
                      <a:pt x="2461606" y="195979"/>
                      <a:pt x="2805342" y="288534"/>
                      <a:pt x="3170695" y="288534"/>
                    </a:cubicBezTo>
                    <a:cubicBezTo>
                      <a:pt x="3536049" y="288534"/>
                      <a:pt x="3879785" y="195979"/>
                      <a:pt x="4179735" y="33036"/>
                    </a:cubicBezTo>
                    <a:lnTo>
                      <a:pt x="4232765" y="820"/>
                    </a:lnTo>
                    <a:lnTo>
                      <a:pt x="4233798" y="21281"/>
                    </a:lnTo>
                    <a:cubicBezTo>
                      <a:pt x="4233798" y="1117342"/>
                      <a:pt x="3400799" y="2018845"/>
                      <a:pt x="2333340" y="2127251"/>
                    </a:cubicBezTo>
                    <a:lnTo>
                      <a:pt x="2116919" y="2138179"/>
                    </a:lnTo>
                    <a:lnTo>
                      <a:pt x="2116879" y="2138179"/>
                    </a:lnTo>
                    <a:lnTo>
                      <a:pt x="1900458" y="2127251"/>
                    </a:lnTo>
                    <a:cubicBezTo>
                      <a:pt x="832999" y="2018845"/>
                      <a:pt x="0" y="1117342"/>
                      <a:pt x="0" y="21281"/>
                    </a:cubicBezTo>
                    <a:lnTo>
                      <a:pt x="1075" y="0"/>
                    </a:lnTo>
                    <a:close/>
                  </a:path>
                </a:pathLst>
              </a:custGeom>
              <a:solidFill>
                <a:srgbClr val="47A1A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6" name="Google Shape;376;p32"/>
              <p:cNvSpPr/>
              <p:nvPr/>
            </p:nvSpPr>
            <p:spPr>
              <a:xfrm>
                <a:off x="2921000" y="380856"/>
                <a:ext cx="3170000" cy="3945264"/>
              </a:xfrm>
              <a:custGeom>
                <a:rect b="b" l="l" r="r" t="t"/>
                <a:pathLst>
                  <a:path extrusionOk="0" h="3945264" w="3170000">
                    <a:moveTo>
                      <a:pt x="2116899" y="0"/>
                    </a:moveTo>
                    <a:cubicBezTo>
                      <a:pt x="2189970" y="0"/>
                      <a:pt x="2262176" y="3702"/>
                      <a:pt x="2333340" y="10929"/>
                    </a:cubicBezTo>
                    <a:lnTo>
                      <a:pt x="2345881" y="12843"/>
                    </a:lnTo>
                    <a:lnTo>
                      <a:pt x="2543528" y="43008"/>
                    </a:lnTo>
                    <a:cubicBezTo>
                      <a:pt x="2750236" y="85306"/>
                      <a:pt x="2945969" y="157733"/>
                      <a:pt x="3125939" y="255498"/>
                    </a:cubicBezTo>
                    <a:lnTo>
                      <a:pt x="3170000" y="282266"/>
                    </a:lnTo>
                    <a:lnTo>
                      <a:pt x="3039523" y="361533"/>
                    </a:lnTo>
                    <a:cubicBezTo>
                      <a:pt x="2476424" y="741955"/>
                      <a:pt x="2106202" y="1386192"/>
                      <a:pt x="2106202" y="2116899"/>
                    </a:cubicBezTo>
                    <a:lnTo>
                      <a:pt x="2107235" y="2137361"/>
                    </a:lnTo>
                    <a:lnTo>
                      <a:pt x="1985727" y="2211179"/>
                    </a:lnTo>
                    <a:cubicBezTo>
                      <a:pt x="1478938" y="2553559"/>
                      <a:pt x="1128379" y="3109629"/>
                      <a:pt x="1063335" y="3750104"/>
                    </a:cubicBezTo>
                    <a:lnTo>
                      <a:pt x="1053481" y="3945264"/>
                    </a:lnTo>
                    <a:lnTo>
                      <a:pt x="933321" y="3872265"/>
                    </a:lnTo>
                    <a:cubicBezTo>
                      <a:pt x="370222" y="3491843"/>
                      <a:pt x="0" y="2847606"/>
                      <a:pt x="0" y="2116899"/>
                    </a:cubicBezTo>
                    <a:cubicBezTo>
                      <a:pt x="0" y="1093909"/>
                      <a:pt x="725635" y="240401"/>
                      <a:pt x="1690270" y="43008"/>
                    </a:cubicBezTo>
                    <a:lnTo>
                      <a:pt x="1887917" y="12843"/>
                    </a:lnTo>
                    <a:lnTo>
                      <a:pt x="1900458" y="10929"/>
                    </a:lnTo>
                    <a:cubicBezTo>
                      <a:pt x="1971623" y="3702"/>
                      <a:pt x="2043829" y="0"/>
                      <a:pt x="2116899" y="0"/>
                    </a:cubicBezTo>
                    <a:close/>
                  </a:path>
                </a:pathLst>
              </a:custGeom>
              <a:solidFill>
                <a:srgbClr val="47A1A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7" name="Google Shape;377;p32"/>
              <p:cNvSpPr/>
              <p:nvPr/>
            </p:nvSpPr>
            <p:spPr>
              <a:xfrm>
                <a:off x="6091000" y="380856"/>
                <a:ext cx="3170000" cy="3946084"/>
              </a:xfrm>
              <a:custGeom>
                <a:rect b="b" l="l" r="r" t="t"/>
                <a:pathLst>
                  <a:path extrusionOk="0" h="3946084" w="3170000">
                    <a:moveTo>
                      <a:pt x="1053101" y="0"/>
                    </a:moveTo>
                    <a:cubicBezTo>
                      <a:pt x="1126172" y="0"/>
                      <a:pt x="1198378" y="3702"/>
                      <a:pt x="1269542" y="10929"/>
                    </a:cubicBezTo>
                    <a:lnTo>
                      <a:pt x="1282083" y="12843"/>
                    </a:lnTo>
                    <a:lnTo>
                      <a:pt x="1479730" y="43008"/>
                    </a:lnTo>
                    <a:cubicBezTo>
                      <a:pt x="2444365" y="240401"/>
                      <a:pt x="3170000" y="1093909"/>
                      <a:pt x="3170000" y="2116899"/>
                    </a:cubicBezTo>
                    <a:cubicBezTo>
                      <a:pt x="3170000" y="2847606"/>
                      <a:pt x="2799778" y="3491843"/>
                      <a:pt x="2236679" y="3872265"/>
                    </a:cubicBezTo>
                    <a:lnTo>
                      <a:pt x="2115171" y="3946084"/>
                    </a:lnTo>
                    <a:lnTo>
                      <a:pt x="2105275" y="3750104"/>
                    </a:lnTo>
                    <a:cubicBezTo>
                      <a:pt x="2040231" y="3109629"/>
                      <a:pt x="1689672" y="2553559"/>
                      <a:pt x="1182883" y="2211179"/>
                    </a:cubicBezTo>
                    <a:lnTo>
                      <a:pt x="1062724" y="2138180"/>
                    </a:lnTo>
                    <a:lnTo>
                      <a:pt x="1063798" y="2116899"/>
                    </a:lnTo>
                    <a:cubicBezTo>
                      <a:pt x="1063798" y="1386192"/>
                      <a:pt x="693576" y="741955"/>
                      <a:pt x="130477" y="361533"/>
                    </a:cubicBezTo>
                    <a:lnTo>
                      <a:pt x="0" y="282266"/>
                    </a:lnTo>
                    <a:lnTo>
                      <a:pt x="44061" y="255498"/>
                    </a:lnTo>
                    <a:cubicBezTo>
                      <a:pt x="224032" y="157733"/>
                      <a:pt x="419765" y="85306"/>
                      <a:pt x="626472" y="43008"/>
                    </a:cubicBezTo>
                    <a:lnTo>
                      <a:pt x="824119" y="12843"/>
                    </a:lnTo>
                    <a:lnTo>
                      <a:pt x="836660" y="10929"/>
                    </a:lnTo>
                    <a:cubicBezTo>
                      <a:pt x="907825" y="3702"/>
                      <a:pt x="980031" y="0"/>
                      <a:pt x="1053101" y="0"/>
                    </a:cubicBezTo>
                    <a:close/>
                  </a:path>
                </a:pathLst>
              </a:custGeom>
              <a:solidFill>
                <a:srgbClr val="47A1A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8" name="Google Shape;378;p32"/>
              <p:cNvSpPr/>
              <p:nvPr/>
            </p:nvSpPr>
            <p:spPr>
              <a:xfrm>
                <a:off x="5027202" y="663123"/>
                <a:ext cx="2127596" cy="1855914"/>
              </a:xfrm>
              <a:custGeom>
                <a:rect b="b" l="l" r="r" t="t"/>
                <a:pathLst>
                  <a:path extrusionOk="0" h="1855914" w="2127596">
                    <a:moveTo>
                      <a:pt x="1063798" y="0"/>
                    </a:moveTo>
                    <a:lnTo>
                      <a:pt x="1194275" y="79267"/>
                    </a:lnTo>
                    <a:cubicBezTo>
                      <a:pt x="1757374" y="459689"/>
                      <a:pt x="2127596" y="1103926"/>
                      <a:pt x="2127596" y="1834633"/>
                    </a:cubicBezTo>
                    <a:lnTo>
                      <a:pt x="2126522" y="1855914"/>
                    </a:lnTo>
                    <a:lnTo>
                      <a:pt x="2072143" y="1822878"/>
                    </a:lnTo>
                    <a:cubicBezTo>
                      <a:pt x="1772193" y="1659936"/>
                      <a:pt x="1428457" y="1567380"/>
                      <a:pt x="1063103" y="1567380"/>
                    </a:cubicBezTo>
                    <a:cubicBezTo>
                      <a:pt x="697750" y="1567380"/>
                      <a:pt x="354014" y="1659936"/>
                      <a:pt x="54063" y="1822878"/>
                    </a:cubicBezTo>
                    <a:lnTo>
                      <a:pt x="1033" y="1855095"/>
                    </a:lnTo>
                    <a:lnTo>
                      <a:pt x="0" y="1834633"/>
                    </a:lnTo>
                    <a:cubicBezTo>
                      <a:pt x="0" y="1103926"/>
                      <a:pt x="370222" y="459689"/>
                      <a:pt x="933321" y="79267"/>
                    </a:cubicBezTo>
                    <a:lnTo>
                      <a:pt x="1063798" y="0"/>
                    </a:lnTo>
                    <a:close/>
                  </a:path>
                </a:pathLst>
              </a:custGeom>
              <a:solidFill>
                <a:srgbClr val="634F7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79" name="Google Shape;379;p32"/>
              <p:cNvSpPr/>
              <p:nvPr/>
            </p:nvSpPr>
            <p:spPr>
              <a:xfrm>
                <a:off x="3974481" y="2518218"/>
                <a:ext cx="2116519" cy="2096437"/>
              </a:xfrm>
              <a:custGeom>
                <a:rect b="b" l="l" r="r" t="t"/>
                <a:pathLst>
                  <a:path extrusionOk="0" h="2096437" w="2116519">
                    <a:moveTo>
                      <a:pt x="1053754" y="0"/>
                    </a:moveTo>
                    <a:lnTo>
                      <a:pt x="1063650" y="195979"/>
                    </a:lnTo>
                    <a:cubicBezTo>
                      <a:pt x="1128694" y="836454"/>
                      <a:pt x="1479253" y="1392524"/>
                      <a:pt x="1986042" y="1734904"/>
                    </a:cubicBezTo>
                    <a:lnTo>
                      <a:pt x="2116519" y="1814171"/>
                    </a:lnTo>
                    <a:lnTo>
                      <a:pt x="2072458" y="1840939"/>
                    </a:lnTo>
                    <a:cubicBezTo>
                      <a:pt x="1772508" y="2003882"/>
                      <a:pt x="1428772" y="2096437"/>
                      <a:pt x="1063418" y="2096437"/>
                    </a:cubicBezTo>
                    <a:cubicBezTo>
                      <a:pt x="698065" y="2096437"/>
                      <a:pt x="354329" y="2003882"/>
                      <a:pt x="54378" y="1840939"/>
                    </a:cubicBezTo>
                    <a:lnTo>
                      <a:pt x="0" y="1807903"/>
                    </a:lnTo>
                    <a:lnTo>
                      <a:pt x="9854" y="1612743"/>
                    </a:lnTo>
                    <a:cubicBezTo>
                      <a:pt x="74898" y="972268"/>
                      <a:pt x="425457" y="416198"/>
                      <a:pt x="932246" y="73818"/>
                    </a:cubicBezTo>
                    <a:lnTo>
                      <a:pt x="1053754" y="0"/>
                    </a:lnTo>
                    <a:close/>
                  </a:path>
                </a:pathLst>
              </a:custGeom>
              <a:solidFill>
                <a:srgbClr val="634F7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380" name="Google Shape;380;p32"/>
              <p:cNvSpPr/>
              <p:nvPr/>
            </p:nvSpPr>
            <p:spPr>
              <a:xfrm>
                <a:off x="6091000" y="2519037"/>
                <a:ext cx="2115171" cy="2095618"/>
              </a:xfrm>
              <a:custGeom>
                <a:rect b="b" l="l" r="r" t="t"/>
                <a:pathLst>
                  <a:path extrusionOk="0" h="2095618" w="2115171">
                    <a:moveTo>
                      <a:pt x="1062724" y="0"/>
                    </a:moveTo>
                    <a:lnTo>
                      <a:pt x="1182883" y="72999"/>
                    </a:lnTo>
                    <a:cubicBezTo>
                      <a:pt x="1689672" y="415379"/>
                      <a:pt x="2040231" y="971449"/>
                      <a:pt x="2105275" y="1611924"/>
                    </a:cubicBezTo>
                    <a:lnTo>
                      <a:pt x="2115171" y="1807904"/>
                    </a:lnTo>
                    <a:lnTo>
                      <a:pt x="2062141" y="1840120"/>
                    </a:lnTo>
                    <a:cubicBezTo>
                      <a:pt x="1762191" y="2003063"/>
                      <a:pt x="1418455" y="2095618"/>
                      <a:pt x="1053101" y="2095618"/>
                    </a:cubicBezTo>
                    <a:cubicBezTo>
                      <a:pt x="687748" y="2095618"/>
                      <a:pt x="344012" y="2003063"/>
                      <a:pt x="44061" y="1840120"/>
                    </a:cubicBezTo>
                    <a:lnTo>
                      <a:pt x="0" y="1813352"/>
                    </a:lnTo>
                    <a:lnTo>
                      <a:pt x="130477" y="1734085"/>
                    </a:lnTo>
                    <a:cubicBezTo>
                      <a:pt x="637266" y="1391705"/>
                      <a:pt x="987825" y="835635"/>
                      <a:pt x="1052869" y="195160"/>
                    </a:cubicBezTo>
                    <a:lnTo>
                      <a:pt x="1062724" y="0"/>
                    </a:lnTo>
                    <a:close/>
                  </a:path>
                </a:pathLst>
              </a:custGeom>
              <a:solidFill>
                <a:srgbClr val="634F7D"/>
              </a:solidFill>
              <a:ln cap="flat" cmpd="sng" w="19050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i="0" sz="1400" u="none" cap="none" strike="noStrike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381" name="Google Shape;381;p32"/>
            <p:cNvSpPr txBox="1"/>
            <p:nvPr/>
          </p:nvSpPr>
          <p:spPr>
            <a:xfrm>
              <a:off x="6805101" y="2087352"/>
              <a:ext cx="779400" cy="24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3810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技术</a:t>
              </a:r>
              <a:endParaRPr b="1" sz="12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82" name="Google Shape;382;p32"/>
            <p:cNvSpPr txBox="1"/>
            <p:nvPr/>
          </p:nvSpPr>
          <p:spPr>
            <a:xfrm>
              <a:off x="6440129" y="1874234"/>
              <a:ext cx="5529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3810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zh-CN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社区</a:t>
              </a:r>
              <a:endParaRPr b="1" sz="11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83" name="Google Shape;383;p32"/>
            <p:cNvSpPr txBox="1"/>
            <p:nvPr/>
          </p:nvSpPr>
          <p:spPr>
            <a:xfrm>
              <a:off x="7381397" y="1831808"/>
              <a:ext cx="5679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3810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lang="zh-CN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开源</a:t>
              </a:r>
              <a:endParaRPr b="1" i="0" sz="12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84" name="Google Shape;384;p32"/>
            <p:cNvSpPr txBox="1"/>
            <p:nvPr/>
          </p:nvSpPr>
          <p:spPr>
            <a:xfrm>
              <a:off x="6983850" y="2609162"/>
              <a:ext cx="421800" cy="21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3810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1" lang="zh-CN" sz="1200">
                  <a:solidFill>
                    <a:srgbClr val="FFFFFF"/>
                  </a:solidFill>
                  <a:latin typeface="Inter"/>
                  <a:ea typeface="Inter"/>
                  <a:cs typeface="Inter"/>
                  <a:sym typeface="Inter"/>
                </a:rPr>
                <a:t>内容</a:t>
              </a:r>
              <a:endParaRPr b="1" i="0" sz="12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85" name="Google Shape;385;p32"/>
          <p:cNvSpPr/>
          <p:nvPr/>
        </p:nvSpPr>
        <p:spPr>
          <a:xfrm>
            <a:off x="3000150" y="2274600"/>
            <a:ext cx="621600" cy="594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32"/>
          <p:cNvSpPr txBox="1"/>
          <p:nvPr>
            <p:ph idx="4294967295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精通 one，学习 another，关注 next。 —— justjavac</a:t>
            </a:r>
            <a:endParaRPr/>
          </a:p>
        </p:txBody>
      </p:sp>
      <p:sp>
        <p:nvSpPr>
          <p:cNvPr id="387" name="Google Shape;387;p32"/>
          <p:cNvSpPr txBox="1"/>
          <p:nvPr/>
        </p:nvSpPr>
        <p:spPr>
          <a:xfrm>
            <a:off x="1415975" y="4593150"/>
            <a:ext cx="203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技术发展很快，一直在变化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88" name="Google Shape;388;p32"/>
          <p:cNvSpPr txBox="1"/>
          <p:nvPr/>
        </p:nvSpPr>
        <p:spPr>
          <a:xfrm>
            <a:off x="480275" y="4121500"/>
            <a:ext cx="208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latin typeface="Inter"/>
                <a:ea typeface="Inter"/>
                <a:cs typeface="Inter"/>
                <a:sym typeface="Inter"/>
              </a:rPr>
              <a:t>Tech@core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3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提升模式 3：</a:t>
            </a:r>
            <a:r>
              <a:rPr lang="zh-CN"/>
              <a:t>渐进式</a:t>
            </a:r>
            <a:r>
              <a:rPr lang="zh-CN"/>
              <a:t>切入</a:t>
            </a:r>
            <a:endParaRPr/>
          </a:p>
        </p:txBody>
      </p:sp>
      <p:sp>
        <p:nvSpPr>
          <p:cNvPr id="394" name="Google Shape;39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395" name="Google Shape;395;p33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探索上下游技术，寻找点乐趣</a:t>
            </a:r>
            <a:endParaRPr/>
          </a:p>
        </p:txBody>
      </p:sp>
      <p:sp>
        <p:nvSpPr>
          <p:cNvPr id="396" name="Google Shape;396;p33"/>
          <p:cNvSpPr/>
          <p:nvPr/>
        </p:nvSpPr>
        <p:spPr>
          <a:xfrm>
            <a:off x="1175450" y="2006475"/>
            <a:ext cx="2822400" cy="9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3"/>
          <p:cNvSpPr txBox="1"/>
          <p:nvPr/>
        </p:nvSpPr>
        <p:spPr>
          <a:xfrm>
            <a:off x="291950" y="1866825"/>
            <a:ext cx="88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嵌入式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8" name="Google Shape;398;p33"/>
          <p:cNvSpPr txBox="1"/>
          <p:nvPr/>
        </p:nvSpPr>
        <p:spPr>
          <a:xfrm>
            <a:off x="291950" y="2261279"/>
            <a:ext cx="141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Web 开发（后端）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9" name="Google Shape;399;p33"/>
          <p:cNvSpPr txBox="1"/>
          <p:nvPr/>
        </p:nvSpPr>
        <p:spPr>
          <a:xfrm>
            <a:off x="291950" y="2625146"/>
            <a:ext cx="141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Web 开发（前端）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0" name="Google Shape;400;p33"/>
          <p:cNvSpPr txBox="1"/>
          <p:nvPr/>
        </p:nvSpPr>
        <p:spPr>
          <a:xfrm>
            <a:off x="291950" y="2989013"/>
            <a:ext cx="141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移动端开发（原生）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1" name="Google Shape;401;p33"/>
          <p:cNvSpPr txBox="1"/>
          <p:nvPr/>
        </p:nvSpPr>
        <p:spPr>
          <a:xfrm>
            <a:off x="291950" y="3352888"/>
            <a:ext cx="141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000">
                <a:latin typeface="Inter"/>
                <a:ea typeface="Inter"/>
                <a:cs typeface="Inter"/>
                <a:sym typeface="Inter"/>
              </a:rPr>
              <a:t>领域特定语言</a:t>
            </a:r>
            <a:endParaRPr b="1"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2" name="Google Shape;402;p33"/>
          <p:cNvSpPr/>
          <p:nvPr/>
        </p:nvSpPr>
        <p:spPr>
          <a:xfrm>
            <a:off x="1707050" y="2369275"/>
            <a:ext cx="5323500" cy="47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3"/>
          <p:cNvSpPr/>
          <p:nvPr/>
        </p:nvSpPr>
        <p:spPr>
          <a:xfrm>
            <a:off x="2565875" y="3113375"/>
            <a:ext cx="2779800" cy="9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3"/>
          <p:cNvSpPr/>
          <p:nvPr/>
        </p:nvSpPr>
        <p:spPr>
          <a:xfrm>
            <a:off x="3167000" y="3476175"/>
            <a:ext cx="4596900" cy="9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3"/>
          <p:cNvSpPr/>
          <p:nvPr/>
        </p:nvSpPr>
        <p:spPr>
          <a:xfrm>
            <a:off x="4351950" y="2755175"/>
            <a:ext cx="658800" cy="903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低代码</a:t>
            </a:r>
            <a:endParaRPr sz="1200"/>
          </a:p>
        </p:txBody>
      </p:sp>
      <p:sp>
        <p:nvSpPr>
          <p:cNvPr id="406" name="Google Shape;406;p33"/>
          <p:cNvSpPr/>
          <p:nvPr/>
        </p:nvSpPr>
        <p:spPr>
          <a:xfrm>
            <a:off x="3226825" y="2731525"/>
            <a:ext cx="658800" cy="6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混合</a:t>
            </a:r>
            <a:endParaRPr sz="12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应用</a:t>
            </a:r>
            <a:endParaRPr sz="1200"/>
          </a:p>
        </p:txBody>
      </p:sp>
      <p:sp>
        <p:nvSpPr>
          <p:cNvPr id="407" name="Google Shape;407;p33"/>
          <p:cNvSpPr txBox="1"/>
          <p:nvPr/>
        </p:nvSpPr>
        <p:spPr>
          <a:xfrm>
            <a:off x="291950" y="3716763"/>
            <a:ext cx="141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底层编程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8" name="Google Shape;408;p33"/>
          <p:cNvSpPr/>
          <p:nvPr/>
        </p:nvSpPr>
        <p:spPr>
          <a:xfrm>
            <a:off x="3885700" y="3874875"/>
            <a:ext cx="3878400" cy="9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3"/>
          <p:cNvSpPr/>
          <p:nvPr/>
        </p:nvSpPr>
        <p:spPr>
          <a:xfrm>
            <a:off x="5148950" y="3432250"/>
            <a:ext cx="658800" cy="6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IDE</a:t>
            </a:r>
            <a:endParaRPr sz="1200"/>
          </a:p>
        </p:txBody>
      </p:sp>
      <p:sp>
        <p:nvSpPr>
          <p:cNvPr id="410" name="Google Shape;410;p33"/>
          <p:cNvSpPr/>
          <p:nvPr/>
        </p:nvSpPr>
        <p:spPr>
          <a:xfrm>
            <a:off x="2043925" y="1901675"/>
            <a:ext cx="658800" cy="607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物联网</a:t>
            </a:r>
            <a:endParaRPr sz="1200"/>
          </a:p>
        </p:txBody>
      </p:sp>
      <p:sp>
        <p:nvSpPr>
          <p:cNvPr id="411" name="Google Shape;411;p33"/>
          <p:cNvSpPr/>
          <p:nvPr/>
        </p:nvSpPr>
        <p:spPr>
          <a:xfrm>
            <a:off x="6808875" y="2006475"/>
            <a:ext cx="221700" cy="9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33"/>
          <p:cNvSpPr/>
          <p:nvPr/>
        </p:nvSpPr>
        <p:spPr>
          <a:xfrm>
            <a:off x="6227575" y="2006475"/>
            <a:ext cx="221700" cy="9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3"/>
          <p:cNvSpPr/>
          <p:nvPr/>
        </p:nvSpPr>
        <p:spPr>
          <a:xfrm>
            <a:off x="4354300" y="2006475"/>
            <a:ext cx="221700" cy="9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4" name="Google Shape;414;p33"/>
          <p:cNvGrpSpPr/>
          <p:nvPr/>
        </p:nvGrpSpPr>
        <p:grpSpPr>
          <a:xfrm>
            <a:off x="1602200" y="1408288"/>
            <a:ext cx="3960375" cy="369300"/>
            <a:chOff x="1602200" y="1532375"/>
            <a:chExt cx="3960375" cy="369300"/>
          </a:xfrm>
        </p:grpSpPr>
        <p:sp>
          <p:nvSpPr>
            <p:cNvPr id="415" name="Google Shape;415;p33"/>
            <p:cNvSpPr txBox="1"/>
            <p:nvPr/>
          </p:nvSpPr>
          <p:spPr>
            <a:xfrm>
              <a:off x="1602200" y="1532375"/>
              <a:ext cx="5487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200">
                  <a:latin typeface="Inter"/>
                  <a:ea typeface="Inter"/>
                  <a:cs typeface="Inter"/>
                  <a:sym typeface="Inter"/>
                </a:rPr>
                <a:t>2014</a:t>
              </a:r>
              <a:endParaRPr sz="12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6" name="Google Shape;416;p33"/>
            <p:cNvSpPr txBox="1"/>
            <p:nvPr/>
          </p:nvSpPr>
          <p:spPr>
            <a:xfrm>
              <a:off x="2702725" y="1532375"/>
              <a:ext cx="5487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200">
                  <a:latin typeface="Inter"/>
                  <a:ea typeface="Inter"/>
                  <a:cs typeface="Inter"/>
                  <a:sym typeface="Inter"/>
                </a:rPr>
                <a:t>2016</a:t>
              </a:r>
              <a:endParaRPr sz="12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7" name="Google Shape;417;p33"/>
            <p:cNvSpPr txBox="1"/>
            <p:nvPr/>
          </p:nvSpPr>
          <p:spPr>
            <a:xfrm>
              <a:off x="3803250" y="1532375"/>
              <a:ext cx="5487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200">
                  <a:latin typeface="Inter"/>
                  <a:ea typeface="Inter"/>
                  <a:cs typeface="Inter"/>
                  <a:sym typeface="Inter"/>
                </a:rPr>
                <a:t>2018</a:t>
              </a:r>
              <a:endParaRPr sz="1200"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18" name="Google Shape;418;p33"/>
            <p:cNvSpPr txBox="1"/>
            <p:nvPr/>
          </p:nvSpPr>
          <p:spPr>
            <a:xfrm>
              <a:off x="4903775" y="1532375"/>
              <a:ext cx="658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1200">
                  <a:latin typeface="Inter"/>
                  <a:ea typeface="Inter"/>
                  <a:cs typeface="Inter"/>
                  <a:sym typeface="Inter"/>
                </a:rPr>
                <a:t>2020</a:t>
              </a:r>
              <a:endParaRPr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19" name="Google Shape;419;p33"/>
          <p:cNvSpPr txBox="1"/>
          <p:nvPr/>
        </p:nvSpPr>
        <p:spPr>
          <a:xfrm>
            <a:off x="3442925" y="3536175"/>
            <a:ext cx="1025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代码</a:t>
            </a:r>
            <a:r>
              <a:rPr lang="zh-CN" sz="1000">
                <a:latin typeface="Inter"/>
                <a:ea typeface="Inter"/>
                <a:cs typeface="Inter"/>
                <a:sym typeface="Inter"/>
              </a:rPr>
              <a:t>静态分析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0" name="Google Shape;420;p33"/>
          <p:cNvSpPr/>
          <p:nvPr/>
        </p:nvSpPr>
        <p:spPr>
          <a:xfrm>
            <a:off x="3871500" y="2403925"/>
            <a:ext cx="658800" cy="2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微前端</a:t>
            </a:r>
            <a:endParaRPr sz="1000"/>
          </a:p>
        </p:txBody>
      </p:sp>
      <p:sp>
        <p:nvSpPr>
          <p:cNvPr id="421" name="Google Shape;421;p33"/>
          <p:cNvSpPr txBox="1"/>
          <p:nvPr/>
        </p:nvSpPr>
        <p:spPr>
          <a:xfrm>
            <a:off x="478300" y="4332475"/>
            <a:ext cx="277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个人探索不同领域的时间线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33"/>
          <p:cNvSpPr/>
          <p:nvPr/>
        </p:nvSpPr>
        <p:spPr>
          <a:xfrm>
            <a:off x="4576000" y="2403913"/>
            <a:ext cx="658800" cy="2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DDD </a:t>
            </a:r>
            <a:endParaRPr sz="1000"/>
          </a:p>
        </p:txBody>
      </p:sp>
      <p:sp>
        <p:nvSpPr>
          <p:cNvPr id="423" name="Google Shape;423;p33"/>
          <p:cNvSpPr/>
          <p:nvPr/>
        </p:nvSpPr>
        <p:spPr>
          <a:xfrm>
            <a:off x="3167000" y="2403913"/>
            <a:ext cx="658800" cy="2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微服务</a:t>
            </a:r>
            <a:endParaRPr sz="1000"/>
          </a:p>
        </p:txBody>
      </p:sp>
      <p:sp>
        <p:nvSpPr>
          <p:cNvPr id="424" name="Google Shape;424;p33"/>
          <p:cNvSpPr/>
          <p:nvPr/>
        </p:nvSpPr>
        <p:spPr>
          <a:xfrm>
            <a:off x="5280500" y="2403913"/>
            <a:ext cx="658800" cy="25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DevOps</a:t>
            </a:r>
            <a:endParaRPr sz="1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4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示例：微前端框架</a:t>
            </a:r>
            <a:endParaRPr/>
          </a:p>
        </p:txBody>
      </p:sp>
      <p:sp>
        <p:nvSpPr>
          <p:cNvPr id="430" name="Google Shape;43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31" name="Google Shape;431;p34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基于微服务架构，设计微前端框架</a:t>
            </a:r>
            <a:endParaRPr/>
          </a:p>
        </p:txBody>
      </p:sp>
      <p:sp>
        <p:nvSpPr>
          <p:cNvPr id="432" name="Google Shape;432;p34"/>
          <p:cNvSpPr txBox="1"/>
          <p:nvPr/>
        </p:nvSpPr>
        <p:spPr>
          <a:xfrm>
            <a:off x="1372525" y="4713725"/>
            <a:ext cx="2287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https://github.com/phodal/mooa</a:t>
            </a:r>
            <a:endParaRPr sz="1000"/>
          </a:p>
        </p:txBody>
      </p:sp>
      <p:pic>
        <p:nvPicPr>
          <p:cNvPr id="433" name="Google Shape;43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6775" y="1695536"/>
            <a:ext cx="2287500" cy="2756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450" y="1608488"/>
            <a:ext cx="2724125" cy="2780950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34"/>
          <p:cNvSpPr/>
          <p:nvPr/>
        </p:nvSpPr>
        <p:spPr>
          <a:xfrm>
            <a:off x="3317400" y="2876750"/>
            <a:ext cx="4956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6" name="Google Shape;43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46525" y="1458125"/>
            <a:ext cx="863125" cy="109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42325" y="3442425"/>
            <a:ext cx="1683549" cy="94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34"/>
          <p:cNvSpPr/>
          <p:nvPr/>
        </p:nvSpPr>
        <p:spPr>
          <a:xfrm>
            <a:off x="6428050" y="2941125"/>
            <a:ext cx="4956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34"/>
          <p:cNvSpPr txBox="1"/>
          <p:nvPr/>
        </p:nvSpPr>
        <p:spPr>
          <a:xfrm>
            <a:off x="7152350" y="2618850"/>
            <a:ext cx="11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出版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0" name="Google Shape;440;p34"/>
          <p:cNvSpPr txBox="1"/>
          <p:nvPr/>
        </p:nvSpPr>
        <p:spPr>
          <a:xfrm>
            <a:off x="7042325" y="4451575"/>
            <a:ext cx="157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开源框架：Mooa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5"/>
          <p:cNvSpPr/>
          <p:nvPr/>
        </p:nvSpPr>
        <p:spPr>
          <a:xfrm>
            <a:off x="6652650" y="1655529"/>
            <a:ext cx="1388400" cy="14199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solidFill>
                  <a:schemeClr val="lt1"/>
                </a:solidFill>
              </a:rPr>
              <a:t>嵌入式开发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446" name="Google Shape;446;p35"/>
          <p:cNvSpPr/>
          <p:nvPr/>
        </p:nvSpPr>
        <p:spPr>
          <a:xfrm>
            <a:off x="4940850" y="1946624"/>
            <a:ext cx="2103900" cy="2103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后端</a:t>
            </a:r>
            <a:endParaRPr/>
          </a:p>
        </p:txBody>
      </p:sp>
      <p:sp>
        <p:nvSpPr>
          <p:cNvPr id="447" name="Google Shape;447;p35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提升模式 4：探索边界</a:t>
            </a:r>
            <a:endParaRPr/>
          </a:p>
        </p:txBody>
      </p:sp>
      <p:sp>
        <p:nvSpPr>
          <p:cNvPr id="448" name="Google Shape;448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49" name="Google Shape;449;p35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凡是能用 JavaScript 写出来的，最终都会用 JavaScript 写出来。</a:t>
            </a:r>
            <a:endParaRPr/>
          </a:p>
        </p:txBody>
      </p:sp>
      <p:sp>
        <p:nvSpPr>
          <p:cNvPr id="450" name="Google Shape;450;p35"/>
          <p:cNvSpPr/>
          <p:nvPr/>
        </p:nvSpPr>
        <p:spPr>
          <a:xfrm>
            <a:off x="3310425" y="1946625"/>
            <a:ext cx="2103900" cy="2103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前端</a:t>
            </a:r>
            <a:endParaRPr/>
          </a:p>
        </p:txBody>
      </p:sp>
      <p:sp>
        <p:nvSpPr>
          <p:cNvPr id="451" name="Google Shape;451;p35"/>
          <p:cNvSpPr/>
          <p:nvPr/>
        </p:nvSpPr>
        <p:spPr>
          <a:xfrm>
            <a:off x="2826425" y="3241825"/>
            <a:ext cx="1065600" cy="1065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混合移动应用</a:t>
            </a:r>
            <a:endParaRPr sz="1000"/>
          </a:p>
        </p:txBody>
      </p:sp>
      <p:sp>
        <p:nvSpPr>
          <p:cNvPr id="452" name="Google Shape;452;p35"/>
          <p:cNvSpPr/>
          <p:nvPr/>
        </p:nvSpPr>
        <p:spPr>
          <a:xfrm>
            <a:off x="1871950" y="1557450"/>
            <a:ext cx="1065600" cy="1065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桌面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应用</a:t>
            </a:r>
            <a:endParaRPr/>
          </a:p>
        </p:txBody>
      </p:sp>
      <p:sp>
        <p:nvSpPr>
          <p:cNvPr id="453" name="Google Shape;453;p35"/>
          <p:cNvSpPr/>
          <p:nvPr/>
        </p:nvSpPr>
        <p:spPr>
          <a:xfrm>
            <a:off x="2010850" y="3665313"/>
            <a:ext cx="1065600" cy="1065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移动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应用</a:t>
            </a:r>
            <a:endParaRPr/>
          </a:p>
        </p:txBody>
      </p:sp>
      <p:sp>
        <p:nvSpPr>
          <p:cNvPr id="454" name="Google Shape;454;p35"/>
          <p:cNvSpPr/>
          <p:nvPr/>
        </p:nvSpPr>
        <p:spPr>
          <a:xfrm>
            <a:off x="2780450" y="1626963"/>
            <a:ext cx="1065600" cy="1065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混合桌面应用</a:t>
            </a:r>
            <a:endParaRPr sz="1000"/>
          </a:p>
        </p:txBody>
      </p:sp>
      <p:sp>
        <p:nvSpPr>
          <p:cNvPr id="455" name="Google Shape;455;p35"/>
          <p:cNvSpPr/>
          <p:nvPr/>
        </p:nvSpPr>
        <p:spPr>
          <a:xfrm>
            <a:off x="4658575" y="1474663"/>
            <a:ext cx="1065600" cy="1065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Serverless</a:t>
            </a:r>
            <a:endParaRPr sz="1000"/>
          </a:p>
        </p:txBody>
      </p:sp>
      <p:sp>
        <p:nvSpPr>
          <p:cNvPr id="456" name="Google Shape;456;p35"/>
          <p:cNvSpPr/>
          <p:nvPr/>
        </p:nvSpPr>
        <p:spPr>
          <a:xfrm>
            <a:off x="4526050" y="3415338"/>
            <a:ext cx="1065600" cy="1065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数据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可视化</a:t>
            </a:r>
            <a:endParaRPr sz="1000"/>
          </a:p>
        </p:txBody>
      </p:sp>
      <p:sp>
        <p:nvSpPr>
          <p:cNvPr id="457" name="Google Shape;457;p35"/>
          <p:cNvSpPr/>
          <p:nvPr/>
        </p:nvSpPr>
        <p:spPr>
          <a:xfrm>
            <a:off x="5414325" y="3415338"/>
            <a:ext cx="1065600" cy="10653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大</a:t>
            </a:r>
            <a:r>
              <a:rPr lang="zh-CN"/>
              <a:t>数据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6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示例：</a:t>
            </a:r>
            <a:r>
              <a:rPr lang="zh-CN"/>
              <a:t>编程语言的 IDE 支持</a:t>
            </a:r>
            <a:endParaRPr/>
          </a:p>
        </p:txBody>
      </p:sp>
      <p:sp>
        <p:nvSpPr>
          <p:cNvPr id="463" name="Google Shape;463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64" name="Google Shape;464;p36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对于</a:t>
            </a:r>
            <a:r>
              <a:rPr lang="zh-CN"/>
              <a:t>复杂系统来说，更需要去探索边界。</a:t>
            </a:r>
            <a:endParaRPr/>
          </a:p>
        </p:txBody>
      </p:sp>
      <p:grpSp>
        <p:nvGrpSpPr>
          <p:cNvPr id="465" name="Google Shape;465;p36"/>
          <p:cNvGrpSpPr/>
          <p:nvPr/>
        </p:nvGrpSpPr>
        <p:grpSpPr>
          <a:xfrm>
            <a:off x="2798050" y="1567000"/>
            <a:ext cx="3574350" cy="2941975"/>
            <a:chOff x="2798050" y="1567000"/>
            <a:chExt cx="3574350" cy="2941975"/>
          </a:xfrm>
        </p:grpSpPr>
        <p:sp>
          <p:nvSpPr>
            <p:cNvPr id="466" name="Google Shape;466;p36"/>
            <p:cNvSpPr/>
            <p:nvPr/>
          </p:nvSpPr>
          <p:spPr>
            <a:xfrm>
              <a:off x="3598900" y="2615975"/>
              <a:ext cx="1893000" cy="18930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/>
                <a:t>IDE </a:t>
              </a:r>
              <a:r>
                <a:rPr lang="zh-CN"/>
                <a:t>编程</a:t>
              </a:r>
              <a:endParaRPr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800"/>
                <a:t>（插件化设计 ）</a:t>
              </a:r>
              <a:endParaRPr sz="800"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4479400" y="1567000"/>
              <a:ext cx="1893000" cy="18930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/>
                <a:t>工具</a:t>
              </a:r>
              <a:r>
                <a:rPr lang="zh-CN"/>
                <a:t>集成</a:t>
              </a:r>
              <a:endParaRPr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zh-CN" sz="800">
                  <a:solidFill>
                    <a:schemeClr val="dk1"/>
                  </a:solidFill>
                </a:rPr>
                <a:t>（构建系统、构建工具集成 ）</a:t>
              </a:r>
              <a:endParaRPr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2798050" y="1567000"/>
              <a:ext cx="1893000" cy="1893000"/>
            </a:xfrm>
            <a:prstGeom prst="ellips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/>
                <a:t>语言支持</a:t>
              </a:r>
              <a:endParaRPr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 sz="800"/>
                <a:t>（语法分析、重构、智能感知等）</a:t>
              </a:r>
              <a:endParaRPr sz="800"/>
            </a:p>
          </p:txBody>
        </p:sp>
      </p:grpSp>
      <p:sp>
        <p:nvSpPr>
          <p:cNvPr id="469" name="Google Shape;469;p36"/>
          <p:cNvSpPr txBox="1"/>
          <p:nvPr/>
        </p:nvSpPr>
        <p:spPr>
          <a:xfrm>
            <a:off x="6594500" y="2265663"/>
            <a:ext cx="203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如何去设计一个构建系统？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0" name="Google Shape;470;p36"/>
          <p:cNvSpPr txBox="1"/>
          <p:nvPr/>
        </p:nvSpPr>
        <p:spPr>
          <a:xfrm>
            <a:off x="5788375" y="3822425"/>
            <a:ext cx="2378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如何去设计一个编辑器/ IDE ？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1" name="Google Shape;471;p36"/>
          <p:cNvSpPr txBox="1"/>
          <p:nvPr/>
        </p:nvSpPr>
        <p:spPr>
          <a:xfrm>
            <a:off x="197850" y="2173263"/>
            <a:ext cx="2378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如何</a:t>
            </a:r>
            <a:r>
              <a:rPr lang="zh-CN" sz="1200">
                <a:latin typeface="Inter"/>
                <a:ea typeface="Inter"/>
                <a:cs typeface="Inter"/>
                <a:sym typeface="Inter"/>
              </a:rPr>
              <a:t>设计一门编程语言，并提供全量的 IDE 支持？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2" name="Google Shape;472;p36"/>
          <p:cNvSpPr txBox="1"/>
          <p:nvPr/>
        </p:nvSpPr>
        <p:spPr>
          <a:xfrm>
            <a:off x="197850" y="2797975"/>
            <a:ext cx="2501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Inter"/>
              <a:buChar char="●"/>
            </a:pPr>
            <a:r>
              <a:rPr lang="zh-CN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尝试设计编程语言 Datum（进行中，</a:t>
            </a:r>
            <a:r>
              <a:rPr lang="zh-CN" sz="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大概率失败</a:t>
            </a:r>
            <a:r>
              <a:rPr lang="zh-CN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）</a:t>
            </a:r>
            <a:endParaRPr sz="800">
              <a:latin typeface="Inter"/>
              <a:ea typeface="Inter"/>
              <a:cs typeface="Inter"/>
              <a:sym typeface="Inter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Inter"/>
              <a:buChar char="●"/>
            </a:pPr>
            <a:r>
              <a:rPr lang="zh-CN" sz="800">
                <a:latin typeface="Inter"/>
                <a:ea typeface="Inter"/>
                <a:cs typeface="Inter"/>
                <a:sym typeface="Inter"/>
              </a:rPr>
              <a:t>研究 VSCode 语法解析（非 LSP），尝试用 Rust 实现（</a:t>
            </a:r>
            <a:r>
              <a:rPr lang="zh-CN" sz="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失败</a:t>
            </a:r>
            <a:r>
              <a:rPr lang="zh-CN" sz="800">
                <a:latin typeface="Inter"/>
                <a:ea typeface="Inter"/>
                <a:cs typeface="Inter"/>
                <a:sym typeface="Inter"/>
              </a:rPr>
              <a:t>）</a:t>
            </a:r>
            <a:endParaRPr sz="800">
              <a:latin typeface="Inter"/>
              <a:ea typeface="Inter"/>
              <a:cs typeface="Inter"/>
              <a:sym typeface="Inter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Inter"/>
              <a:buChar char="●"/>
            </a:pPr>
            <a:r>
              <a:rPr lang="zh-CN" sz="800">
                <a:latin typeface="Inter"/>
                <a:ea typeface="Inter"/>
                <a:cs typeface="Inter"/>
                <a:sym typeface="Inter"/>
              </a:rPr>
              <a:t>研究 IDEA 语法解析</a:t>
            </a:r>
            <a:endParaRPr sz="800">
              <a:latin typeface="Inter"/>
              <a:ea typeface="Inter"/>
              <a:cs typeface="Inter"/>
              <a:sym typeface="Inter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Inter"/>
              <a:buChar char="●"/>
            </a:pPr>
            <a:r>
              <a:rPr lang="zh-CN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研究 LSP 支持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3" name="Google Shape;473;p36"/>
          <p:cNvSpPr txBox="1"/>
          <p:nvPr/>
        </p:nvSpPr>
        <p:spPr>
          <a:xfrm>
            <a:off x="5741575" y="4211925"/>
            <a:ext cx="278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Font typeface="Inter"/>
              <a:buChar char="●"/>
            </a:pPr>
            <a:r>
              <a:rPr lang="zh-CN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尝试使用 Rust + Druid 编写 IDE（</a:t>
            </a:r>
            <a:r>
              <a:rPr lang="zh-CN" sz="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失败</a:t>
            </a:r>
            <a:r>
              <a:rPr lang="zh-CN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）</a:t>
            </a:r>
            <a:endParaRPr sz="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Char char="●"/>
            </a:pPr>
            <a:r>
              <a:rPr lang="zh-CN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Tauri + Monaco Editor 编写 Uncode 云研发 IDE 中（</a:t>
            </a:r>
            <a:r>
              <a:rPr lang="zh-CN" sz="800">
                <a:solidFill>
                  <a:schemeClr val="accent2"/>
                </a:solidFill>
                <a:latin typeface="Inter"/>
                <a:ea typeface="Inter"/>
                <a:cs typeface="Inter"/>
                <a:sym typeface="Inter"/>
              </a:rPr>
              <a:t>成功可能性不大</a:t>
            </a:r>
            <a:r>
              <a:rPr lang="zh-CN" sz="8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）</a:t>
            </a:r>
            <a:endParaRPr sz="8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关于我（@Phodal）</a:t>
            </a:r>
            <a:endParaRPr/>
          </a:p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369000" y="1361400"/>
            <a:ext cx="8406000" cy="289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CN"/>
              <a:t>喜欢挖坑不填坑的开源软件作者，挖坑才是乐趣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GitHub  国内 Top 20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技术博客（800+）： </a:t>
            </a:r>
            <a:r>
              <a:rPr lang="zh-CN" u="sng">
                <a:hlinkClick r:id="rId3"/>
              </a:rPr>
              <a:t>phodal.com</a:t>
            </a:r>
            <a:r>
              <a:rPr lang="zh-CN"/>
              <a:t>，多本技术书籍作者（IoT、技术实践、前端架构）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Thoughtworks 高级咨询师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社区：阿里云 MVP、木兰开源社区导师、知乎编程、程序员优秀答主等</a:t>
            </a:r>
            <a:endParaRPr/>
          </a:p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89" name="Google Shape;89;p19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7"/>
          <p:cNvSpPr txBox="1"/>
          <p:nvPr>
            <p:ph type="ctrTitle"/>
          </p:nvPr>
        </p:nvSpPr>
        <p:spPr>
          <a:xfrm>
            <a:off x="369000" y="365700"/>
            <a:ext cx="8463300" cy="392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模式</a:t>
            </a:r>
            <a:r>
              <a:rPr lang="zh-CN"/>
              <a:t>示例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结合开源为例</a:t>
            </a:r>
            <a:endParaRPr/>
          </a:p>
        </p:txBody>
      </p:sp>
      <p:sp>
        <p:nvSpPr>
          <p:cNvPr id="479" name="Google Shape;47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8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常用的造轮子模式</a:t>
            </a:r>
            <a:endParaRPr/>
          </a:p>
        </p:txBody>
      </p:sp>
      <p:sp>
        <p:nvSpPr>
          <p:cNvPr id="485" name="Google Shape;48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86" name="Google Shape;486;p38"/>
          <p:cNvSpPr txBox="1"/>
          <p:nvPr>
            <p:ph idx="1" type="body"/>
          </p:nvPr>
        </p:nvSpPr>
        <p:spPr>
          <a:xfrm>
            <a:off x="369000" y="1361400"/>
            <a:ext cx="8406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编写日常工具。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概念验证。</a:t>
            </a:r>
            <a:r>
              <a:rPr lang="zh-CN"/>
              <a:t>验证“新技术”在旧的业务下是否可行。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减少重复活动。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替代自己。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缺乏工具。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探索新的领域。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8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边造边</a:t>
            </a:r>
            <a:r>
              <a:rPr lang="zh-CN"/>
              <a:t>开源，让自己 happy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9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模式：编写日常工具</a:t>
            </a:r>
            <a:endParaRPr/>
          </a:p>
        </p:txBody>
      </p:sp>
      <p:sp>
        <p:nvSpPr>
          <p:cNvPr id="493" name="Google Shape;493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494" name="Google Shape;494;p39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技术</a:t>
            </a:r>
            <a:r>
              <a:rPr lang="zh-CN"/>
              <a:t>写作是我</a:t>
            </a:r>
            <a:r>
              <a:rPr lang="zh-CN"/>
              <a:t>经常做的事情，写了个工具：Phodit</a:t>
            </a:r>
            <a:endParaRPr/>
          </a:p>
        </p:txBody>
      </p:sp>
      <p:pic>
        <p:nvPicPr>
          <p:cNvPr id="495" name="Google Shape;49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7450" y="1287088"/>
            <a:ext cx="3930276" cy="3256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39"/>
          <p:cNvSpPr txBox="1"/>
          <p:nvPr/>
        </p:nvSpPr>
        <p:spPr>
          <a:xfrm>
            <a:off x="1317050" y="4706800"/>
            <a:ext cx="2197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https://github.com/phodal/phodit</a:t>
            </a:r>
            <a:endParaRPr sz="1000"/>
          </a:p>
        </p:txBody>
      </p:sp>
      <p:sp>
        <p:nvSpPr>
          <p:cNvPr id="497" name="Google Shape;497;p39"/>
          <p:cNvSpPr txBox="1"/>
          <p:nvPr/>
        </p:nvSpPr>
        <p:spPr>
          <a:xfrm>
            <a:off x="374450" y="1345375"/>
            <a:ext cx="41244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起始于 2018 年，在周末打造的原型（在线编辑器结合 Electron），用于</a:t>
            </a:r>
            <a:r>
              <a:rPr lang="zh-C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写书</a:t>
            </a:r>
            <a:r>
              <a:rPr lang="zh-CN" sz="1200">
                <a:latin typeface="Inter"/>
                <a:ea typeface="Inter"/>
                <a:cs typeface="Inter"/>
                <a:sym typeface="Inter"/>
              </a:rPr>
              <a:t>。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在使用的过程中慢慢更新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特性：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标题折叠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集成 Terminal 用来提交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自定义字体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主题切换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导出（PDF、Docx）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支持搜索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……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bug 蛮多的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0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模式：</a:t>
            </a:r>
            <a:r>
              <a:rPr lang="zh-CN"/>
              <a:t>概念概证（PoC）</a:t>
            </a:r>
            <a:endParaRPr/>
          </a:p>
        </p:txBody>
      </p:sp>
      <p:sp>
        <p:nvSpPr>
          <p:cNvPr id="503" name="Google Shape;50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04" name="Google Shape;504;p40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>
                <a:solidFill>
                  <a:schemeClr val="dk1"/>
                </a:solidFill>
              </a:rPr>
              <a:t>Electron 的 UI 进程分离模式：</a:t>
            </a:r>
            <a:r>
              <a:rPr lang="zh-CN"/>
              <a:t>基于 RPC  + Rust</a:t>
            </a:r>
            <a:endParaRPr/>
          </a:p>
        </p:txBody>
      </p:sp>
      <p:sp>
        <p:nvSpPr>
          <p:cNvPr id="505" name="Google Shape;505;p40"/>
          <p:cNvSpPr txBox="1"/>
          <p:nvPr/>
        </p:nvSpPr>
        <p:spPr>
          <a:xfrm>
            <a:off x="1317050" y="4706800"/>
            <a:ext cx="2197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https://github.com/phodal/stadal/</a:t>
            </a:r>
            <a:endParaRPr sz="1000"/>
          </a:p>
        </p:txBody>
      </p:sp>
      <p:sp>
        <p:nvSpPr>
          <p:cNvPr id="506" name="Google Shape;506;p40"/>
          <p:cNvSpPr txBox="1"/>
          <p:nvPr/>
        </p:nvSpPr>
        <p:spPr>
          <a:xfrm>
            <a:off x="374450" y="1345375"/>
            <a:ext cx="4124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分析研究 Xi-Editor 源码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剥离相关的模式</a:t>
            </a:r>
            <a:endParaRPr sz="1200">
              <a:latin typeface="Inter"/>
              <a:ea typeface="Inter"/>
              <a:cs typeface="Inter"/>
              <a:sym typeface="Inter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构建出新的开源应用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07" name="Google Shape;50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750" y="2421175"/>
            <a:ext cx="2124928" cy="213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8" name="Google Shape;50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8850" y="1345381"/>
            <a:ext cx="3389782" cy="3201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1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模式：替代自己</a:t>
            </a:r>
            <a:endParaRPr/>
          </a:p>
        </p:txBody>
      </p:sp>
      <p:sp>
        <p:nvSpPr>
          <p:cNvPr id="514" name="Google Shape;514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15" name="Google Shape;515;p41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多</a:t>
            </a:r>
            <a:r>
              <a:rPr lang="zh-CN"/>
              <a:t>兴趣点结合，在时间有限时，可以堆着一起搞</a:t>
            </a:r>
            <a:endParaRPr/>
          </a:p>
        </p:txBody>
      </p:sp>
      <p:sp>
        <p:nvSpPr>
          <p:cNvPr id="516" name="Google Shape;516;p41"/>
          <p:cNvSpPr/>
          <p:nvPr/>
        </p:nvSpPr>
        <p:spPr>
          <a:xfrm>
            <a:off x="374441" y="1767719"/>
            <a:ext cx="2406600" cy="24066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重构半自动化</a:t>
            </a:r>
            <a:endParaRPr/>
          </a:p>
        </p:txBody>
      </p:sp>
      <p:sp>
        <p:nvSpPr>
          <p:cNvPr id="517" name="Google Shape;517;p41"/>
          <p:cNvSpPr/>
          <p:nvPr/>
        </p:nvSpPr>
        <p:spPr>
          <a:xfrm>
            <a:off x="1982666" y="1767719"/>
            <a:ext cx="2406600" cy="24066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语法解析</a:t>
            </a:r>
            <a:endParaRPr/>
          </a:p>
        </p:txBody>
      </p:sp>
      <p:sp>
        <p:nvSpPr>
          <p:cNvPr id="518" name="Google Shape;518;p41"/>
          <p:cNvSpPr txBox="1"/>
          <p:nvPr/>
        </p:nvSpPr>
        <p:spPr>
          <a:xfrm>
            <a:off x="2086650" y="2770925"/>
            <a:ext cx="65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Coca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19" name="Google Shape;519;p41"/>
          <p:cNvSpPr txBox="1"/>
          <p:nvPr/>
        </p:nvSpPr>
        <p:spPr>
          <a:xfrm>
            <a:off x="4893950" y="1504250"/>
            <a:ext cx="3795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Coca 是一个用于系统重构、系统迁移和系统分析的工具箱。它可以分析代码中的测试坏味道、模块化分析、行数统计、分析调用与依赖、Git 分析以及自动化重构等。</a:t>
            </a:r>
            <a:endParaRPr/>
          </a:p>
        </p:txBody>
      </p:sp>
      <p:pic>
        <p:nvPicPr>
          <p:cNvPr id="520" name="Google Shape;52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975" y="3059800"/>
            <a:ext cx="3795548" cy="171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41"/>
          <p:cNvSpPr txBox="1"/>
          <p:nvPr/>
        </p:nvSpPr>
        <p:spPr>
          <a:xfrm>
            <a:off x="831825" y="4228475"/>
            <a:ext cx="13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个人兴趣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2" name="Google Shape;522;p41"/>
          <p:cNvSpPr txBox="1"/>
          <p:nvPr/>
        </p:nvSpPr>
        <p:spPr>
          <a:xfrm>
            <a:off x="2499725" y="4228475"/>
            <a:ext cx="13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个人兴趣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3" name="Google Shape;523;p41"/>
          <p:cNvSpPr txBox="1"/>
          <p:nvPr/>
        </p:nvSpPr>
        <p:spPr>
          <a:xfrm>
            <a:off x="1324000" y="46828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https://github.com/inherd/coca</a:t>
            </a:r>
            <a:endParaRPr sz="1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2"/>
          <p:cNvSpPr/>
          <p:nvPr/>
        </p:nvSpPr>
        <p:spPr>
          <a:xfrm>
            <a:off x="369000" y="3170800"/>
            <a:ext cx="1088400" cy="108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静态分析</a:t>
            </a:r>
            <a:endParaRPr sz="1000"/>
          </a:p>
        </p:txBody>
      </p:sp>
      <p:sp>
        <p:nvSpPr>
          <p:cNvPr id="529" name="Google Shape;529;p42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扩展 Coca</a:t>
            </a:r>
            <a:endParaRPr/>
          </a:p>
        </p:txBody>
      </p:sp>
      <p:sp>
        <p:nvSpPr>
          <p:cNvPr id="530" name="Google Shape;530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31" name="Google Shape;531;p42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对于 DSL 和</a:t>
            </a:r>
            <a:r>
              <a:rPr lang="zh-CN"/>
              <a:t>编程语言设计进一步深入</a:t>
            </a:r>
            <a:endParaRPr/>
          </a:p>
        </p:txBody>
      </p:sp>
      <p:graphicFrame>
        <p:nvGraphicFramePr>
          <p:cNvPr id="532" name="Google Shape;532;p42"/>
          <p:cNvGraphicFramePr/>
          <p:nvPr/>
        </p:nvGraphicFramePr>
        <p:xfrm>
          <a:off x="3606200" y="1402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{5CD6CEC0-F216-4CA5-8242-E318E8A4FA82}</a:tableStyleId>
              </a:tblPr>
              <a:tblGrid>
                <a:gridCol w="899450"/>
                <a:gridCol w="1223950"/>
                <a:gridCol w="629850"/>
                <a:gridCol w="1581250"/>
                <a:gridCol w="963500"/>
              </a:tblGrid>
              <a:tr h="335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开源项目名称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用途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开发语言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语言语法解析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DSL 解析器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48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Coca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重构分析与重构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Golang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Antlr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（每个语言需要自己写语法解析）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-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48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Coco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多</a:t>
                      </a: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语言</a:t>
                      </a: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研发效能分析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Rust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Ctags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（简单的多语言支持，不支持表达式）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-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335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Unflow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低代码 UI 设计语言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Rust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-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Antlr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440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Guarding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多</a:t>
                      </a: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语言</a:t>
                      </a: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架构守护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Rust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Tree-Sitter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CN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（易于使用的多语言解析库）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Pest</a:t>
                      </a:r>
                      <a:endParaRPr sz="8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  <a:tr h="251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Datum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编程语言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Rust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latin typeface="Inter"/>
                          <a:ea typeface="Inter"/>
                          <a:cs typeface="Inter"/>
                          <a:sym typeface="Inter"/>
                        </a:rPr>
                        <a:t>-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80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Lalrpop</a:t>
                      </a:r>
                      <a:endParaRPr sz="800"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533" name="Google Shape;533;p42"/>
          <p:cNvSpPr/>
          <p:nvPr/>
        </p:nvSpPr>
        <p:spPr>
          <a:xfrm>
            <a:off x="951475" y="2613350"/>
            <a:ext cx="1088400" cy="108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语法解析</a:t>
            </a:r>
            <a:endParaRPr sz="1000"/>
          </a:p>
        </p:txBody>
      </p:sp>
      <p:sp>
        <p:nvSpPr>
          <p:cNvPr id="534" name="Google Shape;534;p42"/>
          <p:cNvSpPr/>
          <p:nvPr/>
        </p:nvSpPr>
        <p:spPr>
          <a:xfrm>
            <a:off x="1540575" y="2100175"/>
            <a:ext cx="1088400" cy="108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领域特定语言设计</a:t>
            </a:r>
            <a:endParaRPr sz="1000"/>
          </a:p>
        </p:txBody>
      </p:sp>
      <p:sp>
        <p:nvSpPr>
          <p:cNvPr id="535" name="Google Shape;535;p42"/>
          <p:cNvSpPr/>
          <p:nvPr/>
        </p:nvSpPr>
        <p:spPr>
          <a:xfrm>
            <a:off x="2047425" y="1402025"/>
            <a:ext cx="1088400" cy="108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编程语言 IDE 支持</a:t>
            </a:r>
            <a:endParaRPr sz="1000"/>
          </a:p>
        </p:txBody>
      </p:sp>
      <p:sp>
        <p:nvSpPr>
          <p:cNvPr id="536" name="Google Shape;536;p42"/>
          <p:cNvSpPr/>
          <p:nvPr/>
        </p:nvSpPr>
        <p:spPr>
          <a:xfrm>
            <a:off x="1069050" y="3784525"/>
            <a:ext cx="1088400" cy="108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架构守护</a:t>
            </a:r>
            <a:endParaRPr sz="1000"/>
          </a:p>
        </p:txBody>
      </p:sp>
      <p:sp>
        <p:nvSpPr>
          <p:cNvPr id="537" name="Google Shape;537;p42"/>
          <p:cNvSpPr/>
          <p:nvPr/>
        </p:nvSpPr>
        <p:spPr>
          <a:xfrm>
            <a:off x="369000" y="1885500"/>
            <a:ext cx="1088400" cy="108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编程语言设计</a:t>
            </a:r>
            <a:endParaRPr sz="1000"/>
          </a:p>
        </p:txBody>
      </p:sp>
      <p:cxnSp>
        <p:nvCxnSpPr>
          <p:cNvPr id="538" name="Google Shape;538;p42"/>
          <p:cNvCxnSpPr/>
          <p:nvPr/>
        </p:nvCxnSpPr>
        <p:spPr>
          <a:xfrm flipH="1" rot="10800000">
            <a:off x="1984350" y="2343000"/>
            <a:ext cx="1559700" cy="1303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3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模式：</a:t>
            </a:r>
            <a:r>
              <a:rPr lang="zh-CN"/>
              <a:t>减少重复活动</a:t>
            </a:r>
            <a:endParaRPr/>
          </a:p>
        </p:txBody>
      </p:sp>
      <p:sp>
        <p:nvSpPr>
          <p:cNvPr id="544" name="Google Shape;54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45" name="Google Shape;545;p43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创造更多价值：缺乏知识体系</a:t>
            </a:r>
            <a:endParaRPr/>
          </a:p>
        </p:txBody>
      </p:sp>
      <p:sp>
        <p:nvSpPr>
          <p:cNvPr id="546" name="Google Shape;546;p43"/>
          <p:cNvSpPr/>
          <p:nvPr/>
        </p:nvSpPr>
        <p:spPr>
          <a:xfrm>
            <a:off x="374441" y="1767719"/>
            <a:ext cx="2406600" cy="24066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文档代码化</a:t>
            </a:r>
            <a:endParaRPr sz="1200"/>
          </a:p>
        </p:txBody>
      </p:sp>
      <p:sp>
        <p:nvSpPr>
          <p:cNvPr id="547" name="Google Shape;547;p43"/>
          <p:cNvSpPr/>
          <p:nvPr/>
        </p:nvSpPr>
        <p:spPr>
          <a:xfrm>
            <a:off x="1982666" y="1767719"/>
            <a:ext cx="2406600" cy="24066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DevOps </a:t>
            </a:r>
            <a:r>
              <a:rPr lang="zh-CN" sz="1200"/>
              <a:t>知识库</a:t>
            </a:r>
            <a:endParaRPr sz="1200"/>
          </a:p>
        </p:txBody>
      </p:sp>
      <p:sp>
        <p:nvSpPr>
          <p:cNvPr id="548" name="Google Shape;548;p43"/>
          <p:cNvSpPr txBox="1"/>
          <p:nvPr/>
        </p:nvSpPr>
        <p:spPr>
          <a:xfrm>
            <a:off x="1982675" y="2770925"/>
            <a:ext cx="75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Ledge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49" name="Google Shape;549;p43"/>
          <p:cNvSpPr txBox="1"/>
          <p:nvPr/>
        </p:nvSpPr>
        <p:spPr>
          <a:xfrm>
            <a:off x="4893950" y="1331300"/>
            <a:ext cx="37956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Ledge （from Know-Ledge，意指承载物）知识和工具平台，是我们基于</a:t>
            </a:r>
            <a:r>
              <a:rPr lang="zh-CN" sz="1200"/>
              <a:t>在 Thoughtworks 进行的</a:t>
            </a:r>
            <a:r>
              <a:rPr lang="zh-CN" sz="1200"/>
              <a:t>一系列 DevOps 实践、敏捷实践、软件开发与测试、精益实践提炼出来的知识体系。它包含了各种最佳实践、原则与模式、实施手册、度量、工具，用于帮助您的企业在数字化时代更好地前进，还有 DevOps 转型。</a:t>
            </a:r>
            <a:endParaRPr sz="1200"/>
          </a:p>
        </p:txBody>
      </p:sp>
      <p:pic>
        <p:nvPicPr>
          <p:cNvPr id="550" name="Google Shape;550;p43"/>
          <p:cNvPicPr preferRelativeResize="0"/>
          <p:nvPr/>
        </p:nvPicPr>
        <p:blipFill rotWithShape="1">
          <a:blip r:embed="rId3">
            <a:alphaModFix/>
          </a:blip>
          <a:srcRect b="0" l="0" r="0" t="48472"/>
          <a:stretch/>
        </p:blipFill>
        <p:spPr>
          <a:xfrm>
            <a:off x="5163212" y="3300300"/>
            <a:ext cx="3257073" cy="1477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43"/>
          <p:cNvSpPr txBox="1"/>
          <p:nvPr/>
        </p:nvSpPr>
        <p:spPr>
          <a:xfrm>
            <a:off x="831825" y="4228475"/>
            <a:ext cx="13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个人兴趣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2" name="Google Shape;552;p43"/>
          <p:cNvSpPr txBox="1"/>
          <p:nvPr/>
        </p:nvSpPr>
        <p:spPr>
          <a:xfrm>
            <a:off x="2499725" y="4228475"/>
            <a:ext cx="13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业务相关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53" name="Google Shape;553;p43"/>
          <p:cNvSpPr txBox="1"/>
          <p:nvPr/>
        </p:nvSpPr>
        <p:spPr>
          <a:xfrm>
            <a:off x="1389275" y="4682825"/>
            <a:ext cx="2631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https://github.com/phodal/ledge</a:t>
            </a:r>
            <a:endParaRPr sz="1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4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文档代码化</a:t>
            </a:r>
            <a:endParaRPr/>
          </a:p>
        </p:txBody>
      </p:sp>
      <p:sp>
        <p:nvSpPr>
          <p:cNvPr id="559" name="Google Shape;559;p44"/>
          <p:cNvSpPr txBox="1"/>
          <p:nvPr>
            <p:ph idx="1" type="body"/>
          </p:nvPr>
        </p:nvSpPr>
        <p:spPr>
          <a:xfrm>
            <a:off x="369000" y="1361400"/>
            <a:ext cx="3090000" cy="330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 sz="1400">
                <a:latin typeface="Inter"/>
                <a:ea typeface="Inter"/>
                <a:cs typeface="Inter"/>
                <a:sym typeface="Inter"/>
              </a:rPr>
              <a:t>文档代码化，将文档以类代码的领域特定语言的方式编写，并借鉴软件开发的方式（如源码管理、部署）进行管理。它可以借助于特定的工具进行编辑、预览、查看，又或者是通过专属的系统部署到服务器上。</a:t>
            </a:r>
            <a:endParaRPr sz="14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60" name="Google Shape;560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61" name="Google Shape;561;p44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图表也是一种文档</a:t>
            </a:r>
            <a:endParaRPr/>
          </a:p>
        </p:txBody>
      </p:sp>
      <p:pic>
        <p:nvPicPr>
          <p:cNvPr id="562" name="Google Shape;56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5725" y="1436600"/>
            <a:ext cx="5194716" cy="3074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5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模式：</a:t>
            </a:r>
            <a:r>
              <a:rPr lang="zh-CN"/>
              <a:t>缺乏工具</a:t>
            </a:r>
            <a:endParaRPr/>
          </a:p>
        </p:txBody>
      </p:sp>
      <p:sp>
        <p:nvSpPr>
          <p:cNvPr id="568" name="Google Shape;56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69" name="Google Shape;569;p45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设计领域特写语言，进行</a:t>
            </a:r>
            <a:r>
              <a:rPr lang="zh-CN"/>
              <a:t>多</a:t>
            </a:r>
            <a:r>
              <a:rPr lang="zh-CN"/>
              <a:t>语言架构守护</a:t>
            </a:r>
            <a:endParaRPr/>
          </a:p>
        </p:txBody>
      </p:sp>
      <p:sp>
        <p:nvSpPr>
          <p:cNvPr id="570" name="Google Shape;570;p45"/>
          <p:cNvSpPr txBox="1"/>
          <p:nvPr/>
        </p:nvSpPr>
        <p:spPr>
          <a:xfrm>
            <a:off x="1317050" y="4706800"/>
            <a:ext cx="2197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https://github.com/phodal/guarding</a:t>
            </a:r>
            <a:endParaRPr sz="1000"/>
          </a:p>
        </p:txBody>
      </p:sp>
      <p:sp>
        <p:nvSpPr>
          <p:cNvPr id="571" name="Google Shape;571;p45"/>
          <p:cNvSpPr txBox="1"/>
          <p:nvPr/>
        </p:nvSpPr>
        <p:spPr>
          <a:xfrm>
            <a:off x="428350" y="1438813"/>
            <a:ext cx="4124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Guarding 是一个用于 Java、JavaScript、Rust、Golang 等语言的架构守护工具。借助于易于理解的 DSL，来编写守护规则。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72" name="Google Shape;57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4900" y="1663400"/>
            <a:ext cx="3064925" cy="24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3" name="Google Shape;573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350" y="3131700"/>
            <a:ext cx="3974906" cy="9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46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模式：</a:t>
            </a:r>
            <a:r>
              <a:rPr lang="zh-CN"/>
              <a:t>探索新的领域</a:t>
            </a:r>
            <a:endParaRPr/>
          </a:p>
        </p:txBody>
      </p:sp>
      <p:sp>
        <p:nvSpPr>
          <p:cNvPr id="579" name="Google Shape;579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80" name="Google Shape;580;p46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U</a:t>
            </a:r>
            <a:r>
              <a:rPr lang="zh-CN"/>
              <a:t>ncode IDE 示例</a:t>
            </a:r>
            <a:endParaRPr/>
          </a:p>
        </p:txBody>
      </p:sp>
      <p:sp>
        <p:nvSpPr>
          <p:cNvPr id="581" name="Google Shape;581;p46"/>
          <p:cNvSpPr/>
          <p:nvPr/>
        </p:nvSpPr>
        <p:spPr>
          <a:xfrm>
            <a:off x="374441" y="1767719"/>
            <a:ext cx="2406600" cy="24066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IDE</a:t>
            </a:r>
            <a:endParaRPr/>
          </a:p>
        </p:txBody>
      </p:sp>
      <p:sp>
        <p:nvSpPr>
          <p:cNvPr id="582" name="Google Shape;582;p46"/>
          <p:cNvSpPr/>
          <p:nvPr/>
        </p:nvSpPr>
        <p:spPr>
          <a:xfrm>
            <a:off x="1982666" y="1767719"/>
            <a:ext cx="2406600" cy="24066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云研发</a:t>
            </a:r>
            <a:endParaRPr/>
          </a:p>
        </p:txBody>
      </p:sp>
      <p:sp>
        <p:nvSpPr>
          <p:cNvPr id="583" name="Google Shape;583;p46"/>
          <p:cNvSpPr txBox="1"/>
          <p:nvPr/>
        </p:nvSpPr>
        <p:spPr>
          <a:xfrm>
            <a:off x="1982675" y="2770925"/>
            <a:ext cx="756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Uncode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4" name="Google Shape;584;p46"/>
          <p:cNvSpPr txBox="1"/>
          <p:nvPr/>
        </p:nvSpPr>
        <p:spPr>
          <a:xfrm>
            <a:off x="4893950" y="1137200"/>
            <a:ext cx="3795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Uncode 是一个面向云研发时代设计的下一代概念性 IDE。特性：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200"/>
              <a:t>流程化为领域语言。Process as code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200"/>
              <a:t>一切皆文件。万物代码化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zh-CN" sz="1200"/>
              <a:t>开发环境即流程。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/>
              <a:t>简单来说，你可以在这个 IDE 上完成：需求的编写，转换需求为设计，设计关联代码，禅模式编程，开发完即可上线。</a:t>
            </a:r>
            <a:endParaRPr sz="1200"/>
          </a:p>
        </p:txBody>
      </p:sp>
      <p:sp>
        <p:nvSpPr>
          <p:cNvPr id="585" name="Google Shape;585;p46"/>
          <p:cNvSpPr txBox="1"/>
          <p:nvPr/>
        </p:nvSpPr>
        <p:spPr>
          <a:xfrm>
            <a:off x="831825" y="4228475"/>
            <a:ext cx="13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基于当前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86" name="Google Shape;586;p46"/>
          <p:cNvSpPr txBox="1"/>
          <p:nvPr/>
        </p:nvSpPr>
        <p:spPr>
          <a:xfrm>
            <a:off x="2499725" y="4228475"/>
            <a:ext cx="13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思考未来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87" name="Google Shape;58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4753" y="3154700"/>
            <a:ext cx="2833987" cy="1683999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46"/>
          <p:cNvSpPr txBox="1"/>
          <p:nvPr/>
        </p:nvSpPr>
        <p:spPr>
          <a:xfrm>
            <a:off x="1421050" y="468282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https://github.com/inherd/uncode/</a:t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369000" y="1361400"/>
            <a:ext cx="8406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定位自己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提升模式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模式示例：结合个人的开源项目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时间</a:t>
            </a:r>
            <a:r>
              <a:rPr lang="zh-CN"/>
              <a:t>分配</a:t>
            </a:r>
            <a:endParaRPr/>
          </a:p>
        </p:txBody>
      </p:sp>
      <p:sp>
        <p:nvSpPr>
          <p:cNvPr id="95" name="Google Shape;95;p20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AGENDA</a:t>
            </a:r>
            <a:endParaRPr/>
          </a:p>
        </p:txBody>
      </p:sp>
      <p:sp>
        <p:nvSpPr>
          <p:cNvPr id="96" name="Google Shape;9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97" name="Google Shape;97;p20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zh-CN" sz="2800">
                <a:solidFill>
                  <a:schemeClr val="dk1"/>
                </a:solidFill>
                <a:latin typeface="Noto Serif SC"/>
                <a:ea typeface="Noto Serif SC"/>
                <a:cs typeface="Noto Serif SC"/>
                <a:sym typeface="Noto Serif SC"/>
              </a:rPr>
              <a:t>探索边界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594" name="Google Shape;594;p47"/>
          <p:cNvSpPr/>
          <p:nvPr/>
        </p:nvSpPr>
        <p:spPr>
          <a:xfrm>
            <a:off x="1528350" y="2407038"/>
            <a:ext cx="1160400" cy="62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概念评估</a:t>
            </a:r>
            <a:endParaRPr/>
          </a:p>
        </p:txBody>
      </p:sp>
      <p:sp>
        <p:nvSpPr>
          <p:cNvPr id="595" name="Google Shape;595;p47"/>
          <p:cNvSpPr/>
          <p:nvPr/>
        </p:nvSpPr>
        <p:spPr>
          <a:xfrm>
            <a:off x="3170650" y="2407038"/>
            <a:ext cx="1160400" cy="62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概念定义 </a:t>
            </a:r>
            <a:endParaRPr/>
          </a:p>
        </p:txBody>
      </p:sp>
      <p:sp>
        <p:nvSpPr>
          <p:cNvPr id="596" name="Google Shape;596;p47"/>
          <p:cNvSpPr/>
          <p:nvPr/>
        </p:nvSpPr>
        <p:spPr>
          <a:xfrm>
            <a:off x="4812950" y="2407038"/>
            <a:ext cx="1160400" cy="62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技术探索</a:t>
            </a:r>
            <a:endParaRPr/>
          </a:p>
        </p:txBody>
      </p:sp>
      <p:sp>
        <p:nvSpPr>
          <p:cNvPr id="597" name="Google Shape;597;p47"/>
          <p:cNvSpPr/>
          <p:nvPr/>
        </p:nvSpPr>
        <p:spPr>
          <a:xfrm>
            <a:off x="6455250" y="2377138"/>
            <a:ext cx="1160400" cy="621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原型设计</a:t>
            </a:r>
            <a:endParaRPr/>
          </a:p>
        </p:txBody>
      </p:sp>
      <p:sp>
        <p:nvSpPr>
          <p:cNvPr id="598" name="Google Shape;598;p47"/>
          <p:cNvSpPr txBox="1"/>
          <p:nvPr/>
        </p:nvSpPr>
        <p:spPr>
          <a:xfrm>
            <a:off x="4232725" y="3111250"/>
            <a:ext cx="2516400" cy="20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794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Visual Studio：</a:t>
            </a:r>
            <a:r>
              <a:rPr lang="zh-CN" sz="800" u="sng">
                <a:solidFill>
                  <a:schemeClr val="hlink"/>
                </a:solidFill>
                <a:hlinkClick r:id="rId3"/>
              </a:rPr>
              <a:t>IntelliTrace</a:t>
            </a:r>
            <a:endParaRPr sz="800" u="sng">
              <a:solidFill>
                <a:schemeClr val="hlink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GDB：</a:t>
            </a:r>
            <a:r>
              <a:rPr lang="zh-CN" sz="800" u="sng">
                <a:solidFill>
                  <a:schemeClr val="hlink"/>
                </a:solidFill>
                <a:hlinkClick r:id="rId4"/>
              </a:rPr>
              <a:t>GDB and Reverse Debugging</a:t>
            </a:r>
            <a:endParaRPr sz="800" u="sng">
              <a:solidFill>
                <a:schemeClr val="hlink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Java：</a:t>
            </a:r>
            <a:r>
              <a:rPr lang="zh-CN" sz="800" u="sng">
                <a:solidFill>
                  <a:schemeClr val="hlink"/>
                </a:solidFill>
                <a:hlinkClick r:id="rId5"/>
              </a:rPr>
              <a:t>Chronon | DVR for Java</a:t>
            </a:r>
            <a:endParaRPr sz="800" u="sng">
              <a:solidFill>
                <a:schemeClr val="hlink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.NET：</a:t>
            </a:r>
            <a:r>
              <a:rPr lang="zh-CN" sz="800" u="sng">
                <a:solidFill>
                  <a:schemeClr val="hlink"/>
                </a:solidFill>
                <a:hlinkClick r:id="rId6"/>
              </a:rPr>
              <a:t>RevDeBug Blog: What Is Reverse Debugging?</a:t>
            </a:r>
            <a:endParaRPr sz="800" u="sng">
              <a:solidFill>
                <a:schemeClr val="hlink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Chakra / ChakraCore：</a:t>
            </a:r>
            <a:r>
              <a:rPr lang="zh-CN" sz="800" u="sng">
                <a:solidFill>
                  <a:schemeClr val="hlink"/>
                </a:solidFill>
                <a:hlinkClick r:id="rId7"/>
              </a:rPr>
              <a:t>JavaScript Time-Travel Debugger - Microsoft Research</a:t>
            </a:r>
            <a:endParaRPr sz="800" u="sng">
              <a:solidFill>
                <a:schemeClr val="hlink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Firefox：</a:t>
            </a:r>
            <a:r>
              <a:rPr lang="zh-CN" sz="800" u="sng">
                <a:solidFill>
                  <a:schemeClr val="hlink"/>
                </a:solidFill>
                <a:hlinkClick r:id="rId8"/>
              </a:rPr>
              <a:t>WebReplay</a:t>
            </a:r>
            <a:endParaRPr sz="800" u="sng">
              <a:solidFill>
                <a:schemeClr val="hlink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用于 C/C++ 的</a:t>
            </a:r>
            <a:r>
              <a:rPr lang="zh-CN" sz="800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zh-CN" sz="800" u="sng">
                <a:solidFill>
                  <a:schemeClr val="hlink"/>
                </a:solidFill>
                <a:hlinkClick r:id="rId10"/>
              </a:rPr>
              <a:t>rr</a:t>
            </a:r>
            <a:endParaRPr sz="800" u="sng">
              <a:solidFill>
                <a:schemeClr val="hlink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用于 QEMU 交互运行时分析的</a:t>
            </a:r>
            <a:r>
              <a:rPr lang="zh-CN" sz="800">
                <a:solidFill>
                  <a:schemeClr val="dk1"/>
                </a:solidFill>
                <a:uFill>
                  <a:noFill/>
                </a:u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zh-CN" sz="800" u="sng">
                <a:solidFill>
                  <a:schemeClr val="hlink"/>
                </a:solidFill>
                <a:hlinkClick r:id="rId12"/>
              </a:rPr>
              <a:t>Qira</a:t>
            </a:r>
            <a:endParaRPr sz="800" u="sng">
              <a:solidFill>
                <a:schemeClr val="hlink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C++ 下的</a:t>
            </a:r>
            <a:r>
              <a:rPr lang="zh-CN" sz="800">
                <a:solidFill>
                  <a:schemeClr val="dk1"/>
                </a:solidFill>
                <a:uFill>
                  <a:noFill/>
                </a:u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zh-CN" sz="800" u="sng">
                <a:solidFill>
                  <a:schemeClr val="hlink"/>
                </a:solidFill>
                <a:hlinkClick r:id="rId14"/>
              </a:rPr>
              <a:t>UndoDB</a:t>
            </a:r>
            <a:endParaRPr sz="800" u="sng">
              <a:solidFill>
                <a:schemeClr val="hlink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zh-CN" sz="800">
                <a:solidFill>
                  <a:schemeClr val="dk1"/>
                </a:solidFill>
              </a:rPr>
              <a:t>用于 Node.js 的</a:t>
            </a:r>
            <a:r>
              <a:rPr lang="zh-CN" sz="800">
                <a:solidFill>
                  <a:schemeClr val="dk1"/>
                </a:solidFill>
                <a:uFill>
                  <a:noFill/>
                </a:uFill>
                <a:hlinkClick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zh-CN" sz="800" u="sng">
                <a:solidFill>
                  <a:schemeClr val="hlink"/>
                </a:solidFill>
                <a:hlinkClick r:id="rId16"/>
              </a:rPr>
              <a:t>Wallaby.js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599" name="Google Shape;599;p47"/>
          <p:cNvSpPr txBox="1"/>
          <p:nvPr/>
        </p:nvSpPr>
        <p:spPr>
          <a:xfrm>
            <a:off x="369000" y="1274950"/>
            <a:ext cx="4052700" cy="11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zh-CN" sz="800"/>
              <a:t>《Time-Travel Debugging for JavaScript/Node.js》</a:t>
            </a:r>
            <a:endParaRPr sz="8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zh-CN" sz="800"/>
              <a:t>《A Gray Box Approach For High-Fidelity, High-Speed Time-Travel Debugging》</a:t>
            </a:r>
            <a:endParaRPr sz="8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zh-CN" sz="800"/>
              <a:t>《TARDIS: Affordable Time-Travel Debugging in Managed Runtimes》</a:t>
            </a:r>
            <a:endParaRPr sz="8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zh-CN" sz="800"/>
              <a:t>《Expositor: Scriptable time-travel debugging with first-class traces》</a:t>
            </a:r>
            <a:endParaRPr sz="800"/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zh-CN" sz="800"/>
              <a:t>《Tardis: Affordable time-travel debugging in managed runtimes》</a:t>
            </a:r>
            <a:endParaRPr sz="800"/>
          </a:p>
        </p:txBody>
      </p:sp>
      <p:sp>
        <p:nvSpPr>
          <p:cNvPr id="600" name="Google Shape;600;p47"/>
          <p:cNvSpPr txBox="1"/>
          <p:nvPr/>
        </p:nvSpPr>
        <p:spPr>
          <a:xfrm>
            <a:off x="859375" y="3111250"/>
            <a:ext cx="32163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 sz="1000">
                <a:latin typeface="Inter"/>
                <a:ea typeface="Inter"/>
                <a:cs typeface="Inter"/>
                <a:sym typeface="Inter"/>
              </a:rPr>
              <a:t>时间旅行调试</a:t>
            </a:r>
            <a:r>
              <a:rPr lang="zh-CN" sz="1000">
                <a:latin typeface="Inter"/>
                <a:ea typeface="Inter"/>
                <a:cs typeface="Inter"/>
                <a:sym typeface="Inter"/>
              </a:rPr>
              <a:t>是一种软件开发的调试方式，通过将时间与源码关联，来让开发者了解程序运行期间发生的变化。它</a:t>
            </a:r>
            <a:r>
              <a:rPr b="1" lang="zh-CN" sz="1000">
                <a:latin typeface="Inter"/>
                <a:ea typeface="Inter"/>
                <a:cs typeface="Inter"/>
                <a:sym typeface="Inter"/>
              </a:rPr>
              <a:t>记录（record）</a:t>
            </a:r>
            <a:r>
              <a:rPr lang="zh-CN" sz="1000">
                <a:latin typeface="Inter"/>
                <a:ea typeface="Inter"/>
                <a:cs typeface="Inter"/>
                <a:sym typeface="Inter"/>
              </a:rPr>
              <a:t>下了程序在不同时间的状态，以便于在调试时可以向前和向后</a:t>
            </a:r>
            <a:r>
              <a:rPr b="1" lang="zh-CN" sz="1000">
                <a:latin typeface="Inter"/>
                <a:ea typeface="Inter"/>
                <a:cs typeface="Inter"/>
                <a:sym typeface="Inter"/>
              </a:rPr>
              <a:t>重放（replay）</a:t>
            </a:r>
            <a:r>
              <a:rPr lang="zh-CN" sz="1000">
                <a:latin typeface="Inter"/>
                <a:ea typeface="Inter"/>
                <a:cs typeface="Inter"/>
                <a:sym typeface="Inter"/>
              </a:rPr>
              <a:t>状态，来展示程序的运行情况。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1" name="Google Shape;601;p47"/>
          <p:cNvSpPr/>
          <p:nvPr/>
        </p:nvSpPr>
        <p:spPr>
          <a:xfrm>
            <a:off x="2779250" y="2610288"/>
            <a:ext cx="300900" cy="21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47"/>
          <p:cNvSpPr/>
          <p:nvPr/>
        </p:nvSpPr>
        <p:spPr>
          <a:xfrm>
            <a:off x="4421550" y="2610288"/>
            <a:ext cx="300900" cy="21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47"/>
          <p:cNvSpPr/>
          <p:nvPr/>
        </p:nvSpPr>
        <p:spPr>
          <a:xfrm>
            <a:off x="6063850" y="2595338"/>
            <a:ext cx="300900" cy="214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47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模式：探索新的领域</a:t>
            </a:r>
            <a:endParaRPr/>
          </a:p>
        </p:txBody>
      </p:sp>
      <p:sp>
        <p:nvSpPr>
          <p:cNvPr id="605" name="Google Shape;605;p47"/>
          <p:cNvSpPr txBox="1"/>
          <p:nvPr>
            <p:ph idx="4294967295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时光旅行调试示例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48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常用的造轮子模式</a:t>
            </a:r>
            <a:endParaRPr/>
          </a:p>
        </p:txBody>
      </p:sp>
      <p:sp>
        <p:nvSpPr>
          <p:cNvPr id="611" name="Google Shape;611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612" name="Google Shape;612;p48"/>
          <p:cNvSpPr txBox="1"/>
          <p:nvPr>
            <p:ph idx="1" type="body"/>
          </p:nvPr>
        </p:nvSpPr>
        <p:spPr>
          <a:xfrm>
            <a:off x="369000" y="1361400"/>
            <a:ext cx="84060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编写日常工具。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概念验证。验证“新技术”在旧的业务下是否可行。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减少重复活动。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替代自己。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缺乏工具。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探索新的领域。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48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边造边开源，让自己 happy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49"/>
          <p:cNvSpPr txBox="1"/>
          <p:nvPr>
            <p:ph type="ctrTitle"/>
          </p:nvPr>
        </p:nvSpPr>
        <p:spPr>
          <a:xfrm>
            <a:off x="369000" y="365700"/>
            <a:ext cx="8463300" cy="392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其它建议</a:t>
            </a:r>
            <a:endParaRPr/>
          </a:p>
        </p:txBody>
      </p:sp>
      <p:sp>
        <p:nvSpPr>
          <p:cNvPr id="619" name="Google Shape;61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50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多读书（的</a:t>
            </a:r>
            <a:r>
              <a:rPr lang="zh-CN"/>
              <a:t>目录）</a:t>
            </a:r>
            <a:endParaRPr/>
          </a:p>
        </p:txBody>
      </p:sp>
      <p:sp>
        <p:nvSpPr>
          <p:cNvPr id="625" name="Google Shape;625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626" name="Google Shape;626;p50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技术可以</a:t>
            </a:r>
            <a:r>
              <a:rPr lang="zh-CN"/>
              <a:t>快速提高知识广度</a:t>
            </a:r>
            <a:endParaRPr/>
          </a:p>
        </p:txBody>
      </p:sp>
      <p:sp>
        <p:nvSpPr>
          <p:cNvPr id="627" name="Google Shape;627;p50"/>
          <p:cNvSpPr txBox="1"/>
          <p:nvPr/>
        </p:nvSpPr>
        <p:spPr>
          <a:xfrm>
            <a:off x="415798" y="3886225"/>
            <a:ext cx="28086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出版社对于书目录的要求：</a:t>
            </a:r>
            <a:endParaRPr sz="1000">
              <a:latin typeface="Inter"/>
              <a:ea typeface="Inter"/>
              <a:cs typeface="Inter"/>
              <a:sym typeface="Inter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AutoNum type="arabicPeriod"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上下要连贯</a:t>
            </a:r>
            <a:endParaRPr sz="1000">
              <a:latin typeface="Inter"/>
              <a:ea typeface="Inter"/>
              <a:cs typeface="Inter"/>
              <a:sym typeface="Inter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ter"/>
              <a:buAutoNum type="arabicPeriod"/>
            </a:pPr>
            <a:r>
              <a:rPr lang="zh-CN" sz="1000">
                <a:latin typeface="Inter"/>
                <a:ea typeface="Inter"/>
                <a:cs typeface="Inter"/>
                <a:sym typeface="Inter"/>
              </a:rPr>
              <a:t>快速知道相关的内容</a:t>
            </a:r>
            <a:endParaRPr sz="10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28" name="Google Shape;62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3775" y="1321850"/>
            <a:ext cx="4538624" cy="3403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800" y="1512250"/>
            <a:ext cx="2808626" cy="1477101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0"/>
          <p:cNvSpPr/>
          <p:nvPr/>
        </p:nvSpPr>
        <p:spPr>
          <a:xfrm>
            <a:off x="3468900" y="2011550"/>
            <a:ext cx="447300" cy="478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50"/>
          <p:cNvSpPr txBox="1"/>
          <p:nvPr/>
        </p:nvSpPr>
        <p:spPr>
          <a:xfrm>
            <a:off x="421250" y="3151625"/>
            <a:ext cx="280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>
                <a:latin typeface="Inter"/>
                <a:ea typeface="Inter"/>
                <a:cs typeface="Inter"/>
                <a:sym typeface="Inter"/>
              </a:rPr>
              <a:t>内置索引，外置 Google + 书籍</a:t>
            </a:r>
            <a:endParaRPr b="1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51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这本书的书名很棒</a:t>
            </a:r>
            <a:endParaRPr/>
          </a:p>
        </p:txBody>
      </p:sp>
      <p:sp>
        <p:nvSpPr>
          <p:cNvPr id="637" name="Google Shape;63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638" name="Google Shape;638;p51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书的</a:t>
            </a:r>
            <a:r>
              <a:rPr lang="zh-CN"/>
              <a:t>标题很不错，很有启发性</a:t>
            </a:r>
            <a:endParaRPr/>
          </a:p>
        </p:txBody>
      </p:sp>
      <p:pic>
        <p:nvPicPr>
          <p:cNvPr id="639" name="Google Shape;63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450" y="1284200"/>
            <a:ext cx="3359901" cy="335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52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弃坑要快：让自己可以干别的事</a:t>
            </a:r>
            <a:endParaRPr/>
          </a:p>
        </p:txBody>
      </p:sp>
      <p:sp>
        <p:nvSpPr>
          <p:cNvPr id="645" name="Google Shape;645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646" name="Google Shape;646;p52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维护一个开源项目很累，所以一旦出现一个相似的，就可以弃坑了。</a:t>
            </a:r>
            <a:endParaRPr/>
          </a:p>
        </p:txBody>
      </p:sp>
      <p:pic>
        <p:nvPicPr>
          <p:cNvPr id="647" name="Google Shape;647;p52"/>
          <p:cNvPicPr preferRelativeResize="0"/>
          <p:nvPr/>
        </p:nvPicPr>
        <p:blipFill rotWithShape="1">
          <a:blip r:embed="rId3">
            <a:alphaModFix/>
          </a:blip>
          <a:srcRect b="0" l="0" r="18327" t="0"/>
          <a:stretch/>
        </p:blipFill>
        <p:spPr>
          <a:xfrm>
            <a:off x="4577450" y="1410275"/>
            <a:ext cx="4115826" cy="2404601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p52"/>
          <p:cNvSpPr txBox="1"/>
          <p:nvPr/>
        </p:nvSpPr>
        <p:spPr>
          <a:xfrm>
            <a:off x="374450" y="1462650"/>
            <a:ext cx="40206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如 Mooa 创建于 2018 年的国内第一个微前端理念的框架。GitHub stars：79</a:t>
            </a:r>
            <a:r>
              <a:rPr lang="zh-C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zh-CN">
                <a:latin typeface="Inter"/>
                <a:ea typeface="Inter"/>
                <a:cs typeface="Inter"/>
                <a:sym typeface="Inter"/>
              </a:rPr>
              <a:t>，issues：22。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ter"/>
              <a:buChar char="●"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2019 年出现了 ngx-planet、qiankunjs 等微前端框架</a:t>
            </a:r>
            <a:endParaRPr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然后，我就修改了 README，并建议开发者用别的框架。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53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时间</a:t>
            </a:r>
            <a:endParaRPr/>
          </a:p>
        </p:txBody>
      </p:sp>
      <p:sp>
        <p:nvSpPr>
          <p:cNvPr id="654" name="Google Shape;654;p53"/>
          <p:cNvSpPr txBox="1"/>
          <p:nvPr>
            <p:ph idx="1" type="body"/>
          </p:nvPr>
        </p:nvSpPr>
        <p:spPr>
          <a:xfrm>
            <a:off x="369000" y="1361400"/>
            <a:ext cx="53844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zh-CN"/>
              <a:t>帮另一半找到他/她感兴趣的事</a:t>
            </a:r>
            <a:endParaRPr b="1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从日常积累 idea，找个周末开始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减少通勤时间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可见的 Todo List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分配合理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/>
              <a:t>早、中、晚，分析和提炼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zh-CN"/>
              <a:t>周末编写代码</a:t>
            </a:r>
            <a:endParaRPr/>
          </a:p>
        </p:txBody>
      </p:sp>
      <p:sp>
        <p:nvSpPr>
          <p:cNvPr id="655" name="Google Shape;655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656" name="Google Shape;656;p53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54"/>
          <p:cNvSpPr txBox="1"/>
          <p:nvPr>
            <p:ph type="ctrTitle"/>
          </p:nvPr>
        </p:nvSpPr>
        <p:spPr>
          <a:xfrm>
            <a:off x="369000" y="365700"/>
            <a:ext cx="8463300" cy="392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</a:t>
            </a:r>
            <a:r>
              <a:rPr lang="zh-CN"/>
              <a:t>hanks!</a:t>
            </a:r>
            <a:endParaRPr/>
          </a:p>
        </p:txBody>
      </p:sp>
      <p:sp>
        <p:nvSpPr>
          <p:cNvPr id="662" name="Google Shape;662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保持技术热情</a:t>
            </a:r>
            <a:endParaRPr/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69000" y="1361400"/>
            <a:ext cx="45459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请假学习（毕业第一个项目是个维护项目）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玩感兴趣的技术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在工作中引入新技术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将工作和兴趣分离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维护一个技术相关的 Todo List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找大牛指点（搞点啥有意思）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个人 Hackathon</a:t>
            </a:r>
            <a:endParaRPr/>
          </a:p>
        </p:txBody>
      </p:sp>
      <p:sp>
        <p:nvSpPr>
          <p:cNvPr id="104" name="Google Shape;10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05" name="Google Shape;105;p21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保持编码，就在提升技术</a:t>
            </a:r>
            <a:endParaRPr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9250" y="1284202"/>
            <a:ext cx="4164550" cy="348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个人黑客马拉松</a:t>
            </a:r>
            <a:endParaRPr/>
          </a:p>
        </p:txBody>
      </p:sp>
      <p:sp>
        <p:nvSpPr>
          <p:cNvPr id="112" name="Google Shape;112;p22"/>
          <p:cNvSpPr txBox="1"/>
          <p:nvPr>
            <p:ph idx="1" type="body"/>
          </p:nvPr>
        </p:nvSpPr>
        <p:spPr>
          <a:xfrm>
            <a:off x="369000" y="1361400"/>
            <a:ext cx="3744900" cy="193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当时遇到一个复杂技术问题：</a:t>
            </a:r>
            <a:endParaRPr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投入大量时间阅读论文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阅读开源软件代码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反编译其它应用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设计解决方案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zh-CN"/>
              <a:t>……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14" name="Google Shape;114;p22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 Raspberry Pi + 电子墨屏 + Rust </a:t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675" y="1431413"/>
            <a:ext cx="4112775" cy="3084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450" y="3123825"/>
            <a:ext cx="2787574" cy="156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ctrTitle"/>
          </p:nvPr>
        </p:nvSpPr>
        <p:spPr>
          <a:xfrm>
            <a:off x="369000" y="365700"/>
            <a:ext cx="8463300" cy="392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定位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根据团队、个人需求定位自己</a:t>
            </a:r>
            <a:endParaRPr/>
          </a:p>
        </p:txBody>
      </p:sp>
      <p:sp>
        <p:nvSpPr>
          <p:cNvPr id="122" name="Google Shape;12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sz="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团队定位：团队拓扑</a:t>
            </a:r>
            <a:endParaRPr/>
          </a:p>
        </p:txBody>
      </p:sp>
      <p:sp>
        <p:nvSpPr>
          <p:cNvPr id="128" name="Google Shape;12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29" name="Google Shape;129;p24"/>
          <p:cNvSpPr txBox="1"/>
          <p:nvPr>
            <p:ph idx="2" type="subTitle"/>
          </p:nvPr>
        </p:nvSpPr>
        <p:spPr>
          <a:xfrm>
            <a:off x="374450" y="857600"/>
            <a:ext cx="8406000" cy="30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在当前的业务团队中，我们适合广度还是深度？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130" name="Google Shape;130;p24"/>
          <p:cNvGrpSpPr/>
          <p:nvPr/>
        </p:nvGrpSpPr>
        <p:grpSpPr>
          <a:xfrm>
            <a:off x="374443" y="1497584"/>
            <a:ext cx="3569759" cy="2985674"/>
            <a:chOff x="374443" y="1614859"/>
            <a:chExt cx="3569759" cy="2985674"/>
          </a:xfrm>
        </p:grpSpPr>
        <p:sp>
          <p:nvSpPr>
            <p:cNvPr id="131" name="Google Shape;131;p24"/>
            <p:cNvSpPr/>
            <p:nvPr/>
          </p:nvSpPr>
          <p:spPr>
            <a:xfrm>
              <a:off x="374443" y="1614859"/>
              <a:ext cx="834313" cy="786637"/>
            </a:xfrm>
            <a:prstGeom prst="octagon">
              <a:avLst>
                <a:gd fmla="val 18987" name="adj"/>
              </a:avLst>
            </a:prstGeom>
            <a:solidFill>
              <a:srgbClr val="F9CB9C"/>
            </a:solidFill>
            <a:ln cap="flat" cmpd="sng" w="38100">
              <a:solidFill>
                <a:srgbClr val="E691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4"/>
            <p:cNvSpPr txBox="1"/>
            <p:nvPr/>
          </p:nvSpPr>
          <p:spPr>
            <a:xfrm>
              <a:off x="1236395" y="1809088"/>
              <a:ext cx="2273686" cy="3981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>
                  <a:latin typeface="Open Sans Light"/>
                  <a:ea typeface="Open Sans Light"/>
                  <a:cs typeface="Open Sans Light"/>
                  <a:sym typeface="Open Sans Light"/>
                </a:rPr>
                <a:t>专项团队</a:t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133" name="Google Shape;133;p24"/>
            <p:cNvSpPr/>
            <p:nvPr/>
          </p:nvSpPr>
          <p:spPr>
            <a:xfrm>
              <a:off x="374443" y="2908607"/>
              <a:ext cx="2301012" cy="398177"/>
            </a:xfrm>
            <a:prstGeom prst="roundRect">
              <a:avLst>
                <a:gd fmla="val 16667" name="adj"/>
              </a:avLst>
            </a:prstGeom>
            <a:solidFill>
              <a:srgbClr val="FFE599"/>
            </a:solidFill>
            <a:ln cap="flat" cmpd="sng" w="3810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4"/>
            <p:cNvSpPr txBox="1"/>
            <p:nvPr/>
          </p:nvSpPr>
          <p:spPr>
            <a:xfrm>
              <a:off x="2671825" y="2908600"/>
              <a:ext cx="1272300" cy="39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>
                  <a:latin typeface="Open Sans Light"/>
                  <a:ea typeface="Open Sans Light"/>
                  <a:cs typeface="Open Sans Light"/>
                  <a:sym typeface="Open Sans Light"/>
                </a:rPr>
                <a:t>产品导向团队</a:t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135" name="Google Shape;135;p24"/>
            <p:cNvSpPr/>
            <p:nvPr/>
          </p:nvSpPr>
          <p:spPr>
            <a:xfrm>
              <a:off x="374443" y="3813896"/>
              <a:ext cx="2301012" cy="786637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38100">
              <a:solidFill>
                <a:srgbClr val="3D85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4"/>
            <p:cNvSpPr txBox="1"/>
            <p:nvPr/>
          </p:nvSpPr>
          <p:spPr>
            <a:xfrm>
              <a:off x="2671828" y="4008124"/>
              <a:ext cx="1272300" cy="39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>
                  <a:latin typeface="Open Sans Light"/>
                  <a:ea typeface="Open Sans Light"/>
                  <a:cs typeface="Open Sans Light"/>
                  <a:sym typeface="Open Sans Light"/>
                </a:rPr>
                <a:t>平台团队</a:t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137" name="Google Shape;137;p24"/>
            <p:cNvSpPr txBox="1"/>
            <p:nvPr/>
          </p:nvSpPr>
          <p:spPr>
            <a:xfrm>
              <a:off x="2199701" y="2358825"/>
              <a:ext cx="1744500" cy="39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CN">
                  <a:latin typeface="Open Sans Light"/>
                  <a:ea typeface="Open Sans Light"/>
                  <a:cs typeface="Open Sans Light"/>
                  <a:sym typeface="Open Sans Light"/>
                </a:rPr>
                <a:t>赋能团队</a:t>
              </a:r>
              <a:endParaRPr>
                <a:latin typeface="Open Sans Light"/>
                <a:ea typeface="Open Sans Light"/>
                <a:cs typeface="Open Sans Light"/>
                <a:sym typeface="Open Sans Light"/>
              </a:endParaRPr>
            </a:p>
          </p:txBody>
        </p:sp>
        <p:sp>
          <p:nvSpPr>
            <p:cNvPr id="138" name="Google Shape;138;p24"/>
            <p:cNvSpPr/>
            <p:nvPr/>
          </p:nvSpPr>
          <p:spPr>
            <a:xfrm>
              <a:off x="1686300" y="2255965"/>
              <a:ext cx="513405" cy="1268337"/>
            </a:xfrm>
            <a:prstGeom prst="roundRect">
              <a:avLst>
                <a:gd fmla="val 16667" name="adj"/>
              </a:avLst>
            </a:prstGeom>
            <a:solidFill>
              <a:srgbClr val="B4A7D6">
                <a:alpha val="79890"/>
              </a:srgbClr>
            </a:solidFill>
            <a:ln cap="flat" cmpd="sng" w="38100">
              <a:solidFill>
                <a:srgbClr val="674E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" name="Google Shape;139;p24"/>
            <p:cNvGrpSpPr/>
            <p:nvPr/>
          </p:nvGrpSpPr>
          <p:grpSpPr>
            <a:xfrm rot="-5400000">
              <a:off x="630325" y="2522165"/>
              <a:ext cx="322578" cy="265771"/>
              <a:chOff x="6348200" y="1703700"/>
              <a:chExt cx="368450" cy="329700"/>
            </a:xfrm>
          </p:grpSpPr>
          <p:sp>
            <p:nvSpPr>
              <p:cNvPr id="140" name="Google Shape;140;p24"/>
              <p:cNvSpPr/>
              <p:nvPr/>
            </p:nvSpPr>
            <p:spPr>
              <a:xfrm>
                <a:off x="6348200" y="1703700"/>
                <a:ext cx="147900" cy="329700"/>
              </a:xfrm>
              <a:prstGeom prst="rightBracket">
                <a:avLst>
                  <a:gd fmla="val 10738" name="adj"/>
                </a:avLst>
              </a:prstGeom>
              <a:noFill/>
              <a:ln cap="flat" cmpd="sng" w="38100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4"/>
              <p:cNvSpPr/>
              <p:nvPr/>
            </p:nvSpPr>
            <p:spPr>
              <a:xfrm rot="10800000">
                <a:off x="6568750" y="1703700"/>
                <a:ext cx="147900" cy="329700"/>
              </a:xfrm>
              <a:prstGeom prst="rightBracket">
                <a:avLst>
                  <a:gd fmla="val 10738" name="adj"/>
                </a:avLst>
              </a:prstGeom>
              <a:noFill/>
              <a:ln cap="flat" cmpd="sng" w="38100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" name="Google Shape;142;p24"/>
            <p:cNvGrpSpPr/>
            <p:nvPr/>
          </p:nvGrpSpPr>
          <p:grpSpPr>
            <a:xfrm rot="-5400000">
              <a:off x="630325" y="3427443"/>
              <a:ext cx="322578" cy="265771"/>
              <a:chOff x="6348200" y="1703700"/>
              <a:chExt cx="368450" cy="329700"/>
            </a:xfrm>
          </p:grpSpPr>
          <p:sp>
            <p:nvSpPr>
              <p:cNvPr id="143" name="Google Shape;143;p24"/>
              <p:cNvSpPr/>
              <p:nvPr/>
            </p:nvSpPr>
            <p:spPr>
              <a:xfrm>
                <a:off x="6348200" y="1703700"/>
                <a:ext cx="147900" cy="329700"/>
              </a:xfrm>
              <a:prstGeom prst="rightBracket">
                <a:avLst>
                  <a:gd fmla="val 10738" name="adj"/>
                </a:avLst>
              </a:prstGeom>
              <a:noFill/>
              <a:ln cap="flat" cmpd="sng" w="38100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24"/>
              <p:cNvSpPr/>
              <p:nvPr/>
            </p:nvSpPr>
            <p:spPr>
              <a:xfrm rot="10800000">
                <a:off x="6568750" y="1703700"/>
                <a:ext cx="147900" cy="329700"/>
              </a:xfrm>
              <a:prstGeom prst="rightBracket">
                <a:avLst>
                  <a:gd fmla="val 10738" name="adj"/>
                </a:avLst>
              </a:prstGeom>
              <a:noFill/>
              <a:ln cap="flat" cmpd="sng" w="38100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5" name="Google Shape;145;p24"/>
            <p:cNvSpPr/>
            <p:nvPr/>
          </p:nvSpPr>
          <p:spPr>
            <a:xfrm>
              <a:off x="1686300" y="2908607"/>
              <a:ext cx="513405" cy="393712"/>
            </a:xfrm>
            <a:prstGeom prst="rect">
              <a:avLst/>
            </a:prstGeom>
            <a:solidFill>
              <a:srgbClr val="B4A7D6"/>
            </a:solidFill>
            <a:ln cap="flat" cmpd="sng" w="38100">
              <a:solidFill>
                <a:srgbClr val="674E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4"/>
            <p:cNvSpPr/>
            <p:nvPr/>
          </p:nvSpPr>
          <p:spPr>
            <a:xfrm>
              <a:off x="1774527" y="2991889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4"/>
            <p:cNvSpPr/>
            <p:nvPr/>
          </p:nvSpPr>
          <p:spPr>
            <a:xfrm>
              <a:off x="1776341" y="291891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1739905" y="2956475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1812777" y="2956475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1703470" y="291891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4"/>
            <p:cNvSpPr/>
            <p:nvPr/>
          </p:nvSpPr>
          <p:spPr>
            <a:xfrm>
              <a:off x="1849213" y="291891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4"/>
            <p:cNvSpPr/>
            <p:nvPr/>
          </p:nvSpPr>
          <p:spPr>
            <a:xfrm>
              <a:off x="1703470" y="2994034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4"/>
            <p:cNvSpPr/>
            <p:nvPr/>
          </p:nvSpPr>
          <p:spPr>
            <a:xfrm>
              <a:off x="1851026" y="2991889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4"/>
            <p:cNvSpPr/>
            <p:nvPr/>
          </p:nvSpPr>
          <p:spPr>
            <a:xfrm>
              <a:off x="1993142" y="2991889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4"/>
            <p:cNvSpPr/>
            <p:nvPr/>
          </p:nvSpPr>
          <p:spPr>
            <a:xfrm>
              <a:off x="1994956" y="291891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1958520" y="2956475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2031391" y="2956475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4"/>
            <p:cNvSpPr/>
            <p:nvPr/>
          </p:nvSpPr>
          <p:spPr>
            <a:xfrm>
              <a:off x="1922084" y="291891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4"/>
            <p:cNvSpPr/>
            <p:nvPr/>
          </p:nvSpPr>
          <p:spPr>
            <a:xfrm>
              <a:off x="2067827" y="291891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4"/>
            <p:cNvSpPr/>
            <p:nvPr/>
          </p:nvSpPr>
          <p:spPr>
            <a:xfrm>
              <a:off x="1922084" y="2994034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4"/>
            <p:cNvSpPr/>
            <p:nvPr/>
          </p:nvSpPr>
          <p:spPr>
            <a:xfrm>
              <a:off x="2069641" y="2991889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4"/>
            <p:cNvSpPr/>
            <p:nvPr/>
          </p:nvSpPr>
          <p:spPr>
            <a:xfrm>
              <a:off x="1886555" y="2956475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4"/>
            <p:cNvSpPr/>
            <p:nvPr/>
          </p:nvSpPr>
          <p:spPr>
            <a:xfrm>
              <a:off x="2107890" y="2956475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4"/>
            <p:cNvSpPr/>
            <p:nvPr/>
          </p:nvSpPr>
          <p:spPr>
            <a:xfrm>
              <a:off x="2146140" y="2919988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4"/>
            <p:cNvSpPr/>
            <p:nvPr/>
          </p:nvSpPr>
          <p:spPr>
            <a:xfrm>
              <a:off x="2147953" y="2992961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>
              <a:off x="1774527" y="3067007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4"/>
            <p:cNvSpPr/>
            <p:nvPr/>
          </p:nvSpPr>
          <p:spPr>
            <a:xfrm>
              <a:off x="1739905" y="3031593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4"/>
            <p:cNvSpPr/>
            <p:nvPr/>
          </p:nvSpPr>
          <p:spPr>
            <a:xfrm>
              <a:off x="1812777" y="3031593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4"/>
            <p:cNvSpPr/>
            <p:nvPr/>
          </p:nvSpPr>
          <p:spPr>
            <a:xfrm>
              <a:off x="1703470" y="3069152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4"/>
            <p:cNvSpPr/>
            <p:nvPr/>
          </p:nvSpPr>
          <p:spPr>
            <a:xfrm>
              <a:off x="1851026" y="3067007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4"/>
            <p:cNvSpPr/>
            <p:nvPr/>
          </p:nvSpPr>
          <p:spPr>
            <a:xfrm>
              <a:off x="1993142" y="3067007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4"/>
            <p:cNvSpPr/>
            <p:nvPr/>
          </p:nvSpPr>
          <p:spPr>
            <a:xfrm>
              <a:off x="1958520" y="3031593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4"/>
            <p:cNvSpPr/>
            <p:nvPr/>
          </p:nvSpPr>
          <p:spPr>
            <a:xfrm>
              <a:off x="2031391" y="3031593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1922084" y="3069152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2069641" y="3067007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4"/>
            <p:cNvSpPr/>
            <p:nvPr/>
          </p:nvSpPr>
          <p:spPr>
            <a:xfrm>
              <a:off x="1886555" y="3031593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2107890" y="3031593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2147953" y="3068079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1770900" y="3142124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1736278" y="3106711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1809149" y="3106711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1699842" y="3144269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1847399" y="3142124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1989514" y="3142124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1954892" y="3106711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2027764" y="3106711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1918457" y="3144269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2066013" y="3142124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882928" y="3106711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2104263" y="3106711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2144326" y="3143197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1774527" y="3217242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1739905" y="3181828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1812777" y="3181828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1703470" y="3219387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1851026" y="3217242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1993142" y="3217242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1958520" y="3181828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4"/>
            <p:cNvSpPr/>
            <p:nvPr/>
          </p:nvSpPr>
          <p:spPr>
            <a:xfrm>
              <a:off x="2031391" y="3181828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4"/>
            <p:cNvSpPr/>
            <p:nvPr/>
          </p:nvSpPr>
          <p:spPr>
            <a:xfrm>
              <a:off x="1922084" y="3219387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4"/>
            <p:cNvSpPr/>
            <p:nvPr/>
          </p:nvSpPr>
          <p:spPr>
            <a:xfrm>
              <a:off x="2069641" y="3217242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4"/>
            <p:cNvSpPr/>
            <p:nvPr/>
          </p:nvSpPr>
          <p:spPr>
            <a:xfrm>
              <a:off x="1886555" y="3181828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2107890" y="3181828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2147953" y="3218315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4"/>
            <p:cNvSpPr/>
            <p:nvPr/>
          </p:nvSpPr>
          <p:spPr>
            <a:xfrm>
              <a:off x="1739905" y="325694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4"/>
            <p:cNvSpPr/>
            <p:nvPr/>
          </p:nvSpPr>
          <p:spPr>
            <a:xfrm>
              <a:off x="1812777" y="325694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1958520" y="325694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2031391" y="325694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1886555" y="325694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4"/>
            <p:cNvSpPr/>
            <p:nvPr/>
          </p:nvSpPr>
          <p:spPr>
            <a:xfrm>
              <a:off x="2107890" y="3256946"/>
              <a:ext cx="34582" cy="37559"/>
            </a:xfrm>
            <a:prstGeom prst="flowChartConnector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24"/>
          <p:cNvSpPr txBox="1"/>
          <p:nvPr/>
        </p:nvSpPr>
        <p:spPr>
          <a:xfrm>
            <a:off x="3902650" y="1396000"/>
            <a:ext cx="50769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b="1" lang="zh-CN" sz="1000">
                <a:solidFill>
                  <a:schemeClr val="dk1"/>
                </a:solidFill>
              </a:rPr>
              <a:t>专项团队（Complicated-subsystem team）</a:t>
            </a:r>
            <a:r>
              <a:rPr lang="zh-CN" sz="1000">
                <a:solidFill>
                  <a:schemeClr val="dk1"/>
                </a:solidFill>
              </a:rPr>
              <a:t>，负责构建和维护系统中严重依赖专业领域知识的子系统。他们中大多数是相关领域的专家，其目标是降低各个产品导向团队的认知负荷，如人脸识别引擎、IDE 开发、领域特定语言开发等。</a:t>
            </a:r>
            <a:endParaRPr b="1"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b="1" lang="zh-CN" sz="1000">
                <a:solidFill>
                  <a:schemeClr val="dk1"/>
                </a:solidFill>
              </a:rPr>
              <a:t>赋能团队（Enabling team）</a:t>
            </a:r>
            <a:r>
              <a:rPr lang="zh-CN" sz="1000">
                <a:solidFill>
                  <a:schemeClr val="dk1"/>
                </a:solidFill>
              </a:rPr>
              <a:t>，是由特定技术领域（如 DevOps、持续交付、自动化测试等）或者产品领域的专家组成，赋能给产品导向团队，提供工具、实践、框架、技术栈等方面的建议和支持。如『技术咨询团队』便是其中的一类，在国内有华为的软件教练，腾讯的敏捷教练等。</a:t>
            </a:r>
            <a:endParaRPr b="1"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b="1" lang="zh-CN" sz="1000">
                <a:solidFill>
                  <a:schemeClr val="dk1"/>
                </a:solidFill>
              </a:rPr>
              <a:t>产品导向团队（Stream-aligned team）</a:t>
            </a:r>
            <a:r>
              <a:rPr lang="zh-CN" sz="1000">
                <a:solidFill>
                  <a:schemeClr val="dk1"/>
                </a:solidFill>
              </a:rPr>
              <a:t>，又可称为端到端的团队，它是指匹配业务领域或组织能力的持续流动的工作任务的团队。它对应于一个产品、一项服务、一组功能特性等。成熟的产品导向团队，能端到端地完成交付用户价值，而无需将部分工作交由其它团队完成。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b="1" lang="zh-CN" sz="1000">
                <a:solidFill>
                  <a:schemeClr val="dk1"/>
                </a:solidFill>
              </a:rPr>
              <a:t>平台团队（Platform team）</a:t>
            </a:r>
            <a:r>
              <a:rPr lang="zh-CN" sz="1000">
                <a:solidFill>
                  <a:schemeClr val="dk1"/>
                </a:solidFill>
              </a:rPr>
              <a:t>，向产品导向团队交付能高度自治的工作模式。他们向开发团队提供自服务的 API、工具、知识、服务和支持，典型的是各类的基础设施平台，如基础设施代码化的云原生相关的技术平台。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1296275" y="4706125"/>
            <a:ext cx="2758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800">
                <a:latin typeface="Inter"/>
                <a:ea typeface="Inter"/>
                <a:cs typeface="Inter"/>
                <a:sym typeface="Inter"/>
              </a:rPr>
              <a:t>——《高效能团队模式：支持软件快速交付的组织架构》</a:t>
            </a:r>
            <a:endParaRPr sz="8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团队定位：平台团队模型示例</a:t>
            </a:r>
            <a:endParaRPr b="1" sz="1600">
              <a:latin typeface="Noto Sans SC"/>
              <a:ea typeface="Noto Sans SC"/>
              <a:cs typeface="Noto Sans SC"/>
              <a:sym typeface="Noto Sans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19" name="Google Shape;219;p25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0" lang="zh-CN">
                <a:solidFill>
                  <a:schemeClr val="dk1"/>
                </a:solidFill>
                <a:latin typeface="Noto Serif SC"/>
                <a:ea typeface="Noto Serif SC"/>
                <a:cs typeface="Noto Serif SC"/>
                <a:sym typeface="Noto Serif SC"/>
              </a:rPr>
              <a:t>不同团队中的对于角色的定位有所不同</a:t>
            </a:r>
            <a:endParaRPr/>
          </a:p>
        </p:txBody>
      </p:sp>
      <p:sp>
        <p:nvSpPr>
          <p:cNvPr id="220" name="Google Shape;220;p25"/>
          <p:cNvSpPr txBox="1"/>
          <p:nvPr/>
        </p:nvSpPr>
        <p:spPr>
          <a:xfrm>
            <a:off x="1434700" y="4722550"/>
            <a:ext cx="3389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latin typeface="Calibri"/>
                <a:ea typeface="Calibri"/>
                <a:cs typeface="Calibri"/>
                <a:sym typeface="Calibri"/>
              </a:rPr>
              <a:t>详见：</a:t>
            </a:r>
            <a:r>
              <a:rPr lang="zh-CN" sz="1000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zh-CN" sz="1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https://dts.plus/cloud-dev-define-develeoper/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1" name="Google Shape;22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9000" y="1360350"/>
            <a:ext cx="6049746" cy="310167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5"/>
          <p:cNvSpPr txBox="1"/>
          <p:nvPr/>
        </p:nvSpPr>
        <p:spPr>
          <a:xfrm>
            <a:off x="6418750" y="1414125"/>
            <a:ext cx="2391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Inter"/>
                <a:ea typeface="Inter"/>
                <a:cs typeface="Inter"/>
                <a:sym typeface="Inter"/>
              </a:rPr>
              <a:t>根据自己的团队能力模型，以及对应的能力等，思考自己所需要的技术维度。</a:t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3" name="Google Shape;223;p25"/>
          <p:cNvSpPr txBox="1"/>
          <p:nvPr/>
        </p:nvSpPr>
        <p:spPr>
          <a:xfrm>
            <a:off x="2793575" y="4353250"/>
            <a:ext cx="1532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（能力的全集）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369000" y="365700"/>
            <a:ext cx="84060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个人</a:t>
            </a:r>
            <a:r>
              <a:rPr lang="zh-CN"/>
              <a:t>定位：技术还是广度？</a:t>
            </a:r>
            <a:endParaRPr/>
          </a:p>
        </p:txBody>
      </p:sp>
      <p:sp>
        <p:nvSpPr>
          <p:cNvPr id="229" name="Google Shape;22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230" name="Google Shape;230;p26"/>
          <p:cNvSpPr txBox="1"/>
          <p:nvPr>
            <p:ph idx="2" type="subTitle"/>
          </p:nvPr>
        </p:nvSpPr>
        <p:spPr>
          <a:xfrm>
            <a:off x="374450" y="857600"/>
            <a:ext cx="8406000" cy="42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zh-CN">
                <a:solidFill>
                  <a:schemeClr val="dk1"/>
                </a:solidFill>
                <a:latin typeface="Noto Serif SC"/>
                <a:ea typeface="Noto Serif SC"/>
                <a:cs typeface="Noto Serif SC"/>
                <a:sym typeface="Noto Serif SC"/>
              </a:rPr>
              <a:t>平衡广度与深度</a:t>
            </a:r>
            <a:endParaRPr/>
          </a:p>
        </p:txBody>
      </p:sp>
      <p:pic>
        <p:nvPicPr>
          <p:cNvPr id="231" name="Google Shape;2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450" y="1323850"/>
            <a:ext cx="3036162" cy="2454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8900" y="1284200"/>
            <a:ext cx="3139400" cy="253337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6"/>
          <p:cNvSpPr txBox="1"/>
          <p:nvPr/>
        </p:nvSpPr>
        <p:spPr>
          <a:xfrm>
            <a:off x="3043175" y="1430300"/>
            <a:ext cx="30000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73050" lvl="0" marL="457200" rtl="0" algn="l">
              <a:lnSpc>
                <a:spcPct val="150000"/>
              </a:lnSpc>
              <a:spcBef>
                <a:spcPts val="280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</a:pPr>
            <a:r>
              <a:rPr lang="zh-CN" sz="1000"/>
              <a:t>你知道的东西(Stuff you know)：日常工作中使用的技术、框架、语言和工具；</a:t>
            </a:r>
            <a:endParaRPr sz="1000"/>
          </a:p>
          <a:p>
            <a:pPr indent="-273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</a:pPr>
            <a:r>
              <a:rPr lang="zh-CN" sz="1000"/>
              <a:t>你知道你不知道的东西(Stuff you know you don’t know)：略知一二但没有深入理解或没有专业知识的东西，例如：你可能听过 Clojure，但是不知道怎么使用这种语言进行编码；</a:t>
            </a:r>
            <a:endParaRPr sz="1000"/>
          </a:p>
          <a:p>
            <a:pPr indent="-2730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Char char="●"/>
            </a:pPr>
            <a:r>
              <a:rPr lang="zh-CN" sz="1000"/>
              <a:t>你不知道你不知道的东西(Stuff you don’t know you don’t know)：你不知道这些东西的存在，是知识三角中最大的一部分；</a:t>
            </a:r>
            <a:endParaRPr sz="1000"/>
          </a:p>
        </p:txBody>
      </p:sp>
      <p:sp>
        <p:nvSpPr>
          <p:cNvPr id="234" name="Google Shape;234;p26"/>
          <p:cNvSpPr txBox="1"/>
          <p:nvPr/>
        </p:nvSpPr>
        <p:spPr>
          <a:xfrm>
            <a:off x="741875" y="3922400"/>
            <a:ext cx="23013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None/>
            </a:pPr>
            <a:r>
              <a:rPr lang="zh-CN" sz="1200">
                <a:latin typeface="Inter"/>
                <a:ea typeface="Inter"/>
                <a:cs typeface="Inter"/>
                <a:sym typeface="Inter"/>
              </a:rPr>
              <a:t>对开发人员来说，最重要的是顶部的部分。</a:t>
            </a:r>
            <a:endParaRPr sz="12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5" name="Google Shape;235;p26"/>
          <p:cNvSpPr txBox="1"/>
          <p:nvPr/>
        </p:nvSpPr>
        <p:spPr>
          <a:xfrm>
            <a:off x="6061500" y="3913638"/>
            <a:ext cx="24342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800"/>
              </a:spcBef>
              <a:spcAft>
                <a:spcPts val="2800"/>
              </a:spcAft>
              <a:buNone/>
            </a:pPr>
            <a:r>
              <a:rPr lang="zh-CN" sz="1100">
                <a:solidFill>
                  <a:schemeClr val="dk1"/>
                </a:solidFill>
              </a:rPr>
              <a:t>对架构师来说，金字塔最重要的部分是顶部和中间部分。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236" name="Google Shape;236;p26"/>
          <p:cNvCxnSpPr/>
          <p:nvPr/>
        </p:nvCxnSpPr>
        <p:spPr>
          <a:xfrm>
            <a:off x="906600" y="4558400"/>
            <a:ext cx="7452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7" name="Google Shape;237;p26"/>
          <p:cNvSpPr/>
          <p:nvPr/>
        </p:nvSpPr>
        <p:spPr>
          <a:xfrm>
            <a:off x="4027475" y="4608000"/>
            <a:ext cx="762600" cy="339600"/>
          </a:xfrm>
          <a:prstGeom prst="triangle">
            <a:avLst>
              <a:gd fmla="val 50000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oughtworks Master 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EDF1F3"/>
      </a:lt2>
      <a:accent1>
        <a:srgbClr val="003D4F"/>
      </a:accent1>
      <a:accent2>
        <a:srgbClr val="F2617A"/>
      </a:accent2>
      <a:accent3>
        <a:srgbClr val="CC850A"/>
      </a:accent3>
      <a:accent4>
        <a:srgbClr val="6B9E78"/>
      </a:accent4>
      <a:accent5>
        <a:srgbClr val="47A1AD"/>
      </a:accent5>
      <a:accent6>
        <a:srgbClr val="634F7D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